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9c9a2ee11b494e" /><Relationship Type="http://schemas.openxmlformats.org/officeDocument/2006/relationships/extended-properties" Target="/docProps/app.xml" Id="R9a148bfd62b044e6" /><Relationship Type="http://schemas.openxmlformats.org/officeDocument/2006/relationships/officeDocument" Target="/ppt/presentation.xml" Id="R4ee9f4e2ae8b49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5653d56a3741d6"/>
  </p:sldMasterIdLst>
  <p:notesMasterIdLst>
    <p:notesMasterId xmlns:r="http://schemas.openxmlformats.org/officeDocument/2006/relationships" r:id="R4c353889f222409e"/>
  </p:notesMasterIdLst>
  <p:sldIdLst>
    <p:sldId xmlns:r="http://schemas.openxmlformats.org/officeDocument/2006/relationships" id="256" r:id="R6944186acd8b4248"/>
    <p:sldId xmlns:r="http://schemas.openxmlformats.org/officeDocument/2006/relationships" id="257" r:id="R658e36a028f049da"/>
    <p:sldId xmlns:r="http://schemas.openxmlformats.org/officeDocument/2006/relationships" id="258" r:id="R206d3e00fe7744c9"/>
    <p:sldId xmlns:r="http://schemas.openxmlformats.org/officeDocument/2006/relationships" id="259" r:id="R67b79dd5eb0c443d"/>
    <p:sldId xmlns:r="http://schemas.openxmlformats.org/officeDocument/2006/relationships" id="260" r:id="Rde93e04c496947ad"/>
    <p:sldId xmlns:r="http://schemas.openxmlformats.org/officeDocument/2006/relationships" id="261" r:id="R4c8c238617a64c02"/>
    <p:sldId xmlns:r="http://schemas.openxmlformats.org/officeDocument/2006/relationships" id="262" r:id="R6fc2fa24a8664b95"/>
    <p:sldId xmlns:r="http://schemas.openxmlformats.org/officeDocument/2006/relationships" id="263" r:id="R1b8d9b06024a4197"/>
    <p:sldId xmlns:r="http://schemas.openxmlformats.org/officeDocument/2006/relationships" id="264" r:id="Rfd729431ba144b80"/>
    <p:sldId xmlns:r="http://schemas.openxmlformats.org/officeDocument/2006/relationships" id="265" r:id="R88bb4626ede64266"/>
    <p:sldId xmlns:r="http://schemas.openxmlformats.org/officeDocument/2006/relationships" id="266" r:id="Rc02d3f25c37d4eb7"/>
    <p:sldId xmlns:r="http://schemas.openxmlformats.org/officeDocument/2006/relationships" id="267" r:id="R628d8a6662d74a4e"/>
    <p:sldId xmlns:r="http://schemas.openxmlformats.org/officeDocument/2006/relationships" id="268" r:id="R3201d5585bdc4775"/>
    <p:sldId xmlns:r="http://schemas.openxmlformats.org/officeDocument/2006/relationships" id="269" r:id="Re3e4a3eb799b44a2"/>
    <p:sldId xmlns:r="http://schemas.openxmlformats.org/officeDocument/2006/relationships" id="270" r:id="R2a6e5494bd124040"/>
    <p:sldId xmlns:r="http://schemas.openxmlformats.org/officeDocument/2006/relationships" id="271" r:id="Rff09d7c440dd40c4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307b1bb49f479b" /><Relationship Type="http://schemas.openxmlformats.org/officeDocument/2006/relationships/slideMaster" Target="/ppt/slideMasters/slideMaster1.xml" Id="R0c5653d56a3741d6" /><Relationship Type="http://schemas.openxmlformats.org/officeDocument/2006/relationships/notesMaster" Target="/ppt/notesMasters/notesMaster1.xml" Id="R4c353889f222409e" /><Relationship Type="http://schemas.openxmlformats.org/officeDocument/2006/relationships/presProps" Target="/ppt/presProps.xml" Id="R575cb567753c4ad1" /><Relationship Type="http://schemas.openxmlformats.org/officeDocument/2006/relationships/viewProps" Target="/ppt/viewProps.xml" Id="R72279772760241d2" /><Relationship Type="http://schemas.openxmlformats.org/officeDocument/2006/relationships/tableStyles" Target="/ppt/tableStyles.xml" Id="R7fb60d5d79344bc5" /><Relationship Type="http://schemas.openxmlformats.org/officeDocument/2006/relationships/slide" Target="/ppt/slides/slide1.xml" Id="R6944186acd8b4248" /><Relationship Type="http://schemas.openxmlformats.org/officeDocument/2006/relationships/slide" Target="/ppt/slides/slide2.xml" Id="R658e36a028f049da" /><Relationship Type="http://schemas.openxmlformats.org/officeDocument/2006/relationships/slide" Target="/ppt/slides/slide3.xml" Id="R206d3e00fe7744c9" /><Relationship Type="http://schemas.openxmlformats.org/officeDocument/2006/relationships/slide" Target="/ppt/slides/slide4.xml" Id="R67b79dd5eb0c443d" /><Relationship Type="http://schemas.openxmlformats.org/officeDocument/2006/relationships/slide" Target="/ppt/slides/slide5.xml" Id="Rde93e04c496947ad" /><Relationship Type="http://schemas.openxmlformats.org/officeDocument/2006/relationships/slide" Target="/ppt/slides/slide6.xml" Id="R4c8c238617a64c02" /><Relationship Type="http://schemas.openxmlformats.org/officeDocument/2006/relationships/slide" Target="/ppt/slides/slide7.xml" Id="R6fc2fa24a8664b95" /><Relationship Type="http://schemas.openxmlformats.org/officeDocument/2006/relationships/slide" Target="/ppt/slides/slide8.xml" Id="R1b8d9b06024a4197" /><Relationship Type="http://schemas.openxmlformats.org/officeDocument/2006/relationships/slide" Target="/ppt/slides/slide9.xml" Id="Rfd729431ba144b80" /><Relationship Type="http://schemas.openxmlformats.org/officeDocument/2006/relationships/slide" Target="/ppt/slides/slide10.xml" Id="R88bb4626ede64266" /><Relationship Type="http://schemas.openxmlformats.org/officeDocument/2006/relationships/slide" Target="/ppt/slides/slide11.xml" Id="Rc02d3f25c37d4eb7" /><Relationship Type="http://schemas.openxmlformats.org/officeDocument/2006/relationships/slide" Target="/ppt/slides/slide12.xml" Id="R628d8a6662d74a4e" /><Relationship Type="http://schemas.openxmlformats.org/officeDocument/2006/relationships/slide" Target="/ppt/slides/slide13.xml" Id="R3201d5585bdc4775" /><Relationship Type="http://schemas.openxmlformats.org/officeDocument/2006/relationships/slide" Target="/ppt/slides/slide14.xml" Id="Re3e4a3eb799b44a2" /><Relationship Type="http://schemas.openxmlformats.org/officeDocument/2006/relationships/slide" Target="/ppt/slides/slide15.xml" Id="R2a6e5494bd124040" /><Relationship Type="http://schemas.openxmlformats.org/officeDocument/2006/relationships/slide" Target="/ppt/slides/slide16.xml" Id="Rff09d7c440dd40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692eedf28745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ubuntu"/>
        <a:ea typeface=""/>
        <a:cs typeface=""/>
      </a:majorFont>
      <a:minorFont>
        <a:latin typeface="ubuntu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c40df3e6c69460b" /><Relationship Type="http://schemas.openxmlformats.org/officeDocument/2006/relationships/notesMaster" Target="/ppt/notesMasters/notesMaster1.xml" Id="R6f31cf66f7c04d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c3810b72b64e9d" /><Relationship Type="http://schemas.openxmlformats.org/officeDocument/2006/relationships/notesMaster" Target="/ppt/notesMasters/notesMaster1.xml" Id="R788174685f9249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ad1d49104a41db" /><Relationship Type="http://schemas.openxmlformats.org/officeDocument/2006/relationships/notesMaster" Target="/ppt/notesMasters/notesMaster1.xml" Id="R7b601e9c08694c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2478dc7c3164907" /><Relationship Type="http://schemas.openxmlformats.org/officeDocument/2006/relationships/notesMaster" Target="/ppt/notesMasters/notesMaster1.xml" Id="Rc9ca33f413b445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dfb96a5c5e4a31" /><Relationship Type="http://schemas.openxmlformats.org/officeDocument/2006/relationships/notesMaster" Target="/ppt/notesMasters/notesMaster1.xml" Id="R178f2b3d01a3485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b53f7ea0d94225" /><Relationship Type="http://schemas.openxmlformats.org/officeDocument/2006/relationships/notesMaster" Target="/ppt/notesMasters/notesMaster1.xml" Id="R3f5bb2a4a1f649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61677c77e04221" /><Relationship Type="http://schemas.openxmlformats.org/officeDocument/2006/relationships/notesMaster" Target="/ppt/notesMasters/notesMaster1.xml" Id="R7307fc66ab55434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38244a9e4764c44" /><Relationship Type="http://schemas.openxmlformats.org/officeDocument/2006/relationships/notesMaster" Target="/ppt/notesMasters/notesMaster1.xml" Id="Rc7d9f1b3e7a740b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8fa12fee294de3" /><Relationship Type="http://schemas.openxmlformats.org/officeDocument/2006/relationships/notesMaster" Target="/ppt/notesMasters/notesMaster1.xml" Id="R1a23a6233eef46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00a59aae344684" /><Relationship Type="http://schemas.openxmlformats.org/officeDocument/2006/relationships/notesMaster" Target="/ppt/notesMasters/notesMaster1.xml" Id="R825287d407974f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64e948f1904145" /><Relationship Type="http://schemas.openxmlformats.org/officeDocument/2006/relationships/notesMaster" Target="/ppt/notesMasters/notesMaster1.xml" Id="Ra628d35e5b424b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9b45cdde2ef4089" /><Relationship Type="http://schemas.openxmlformats.org/officeDocument/2006/relationships/notesMaster" Target="/ppt/notesMasters/notesMaster1.xml" Id="R7076165bfa3d40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fbeab2e1d694800" /><Relationship Type="http://schemas.openxmlformats.org/officeDocument/2006/relationships/notesMaster" Target="/ppt/notesMasters/notesMaster1.xml" Id="R2ef8d1d6f84c4c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67723f17f7344d8" /><Relationship Type="http://schemas.openxmlformats.org/officeDocument/2006/relationships/notesMaster" Target="/ppt/notesMasters/notesMaster1.xml" Id="Re3d4608253804f3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c8b6170153f4744" /><Relationship Type="http://schemas.openxmlformats.org/officeDocument/2006/relationships/notesMaster" Target="/ppt/notesMasters/notesMaster1.xml" Id="Rffd4dc9fe5f3435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117ebe176f04f41" /><Relationship Type="http://schemas.openxmlformats.org/officeDocument/2006/relationships/notesMaster" Target="/ppt/notesMasters/notesMaster1.xml" Id="Rc87481b64dd949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00:00–00:15.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Представить тему доклада. Обложка использует исходный фирменный фон шаблона, расположение заголовка и размер Montserrat 32 pt. Должность и логотип предоставлены спикером.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00:15–00:40.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Короткое представление спикера и организации, не более 25 секунд. Должность предоставлена спикером. Описание компании основано на https://roseco.net/ (проверено 12.10.2026): направления деятельности, обмерные BIM-модели Императорского Воспитательного дома, научно-проектная документация музея «Сарай Н.А. Емельянова». Портрет и логотип предоставлены спикером. Фон портрета удалён встроенным ImageGen, использована круглая маска.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00:40–01:00.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Объект культурного наследия живёт дольше отдельного проекта. Начну с привычного процесса реставрации и покажу, что меняет организация работы вокруг данных. Практический пример — Императорский Воспитательный дом и пробная работа команды с nanoCAD Облака точек.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Титул: концептуальная иллюстрация ImageGen, одобрена пользователем. Архитектурный мотив — фото объекта из проекта.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01:00–01:45.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Классическая работа включает исследование истории, обследование и обмеры, разработку проекта, согласование и выполнение работ. Её результат — проектная и исполнительная документация. САПР, информационное моделирование и сканирование могут использоваться и здесь. Отличие предлагаемого подхода связано с тем, как данные сохраняются, связываются и используются после завершения отдельного задания.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01:45–02:50.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Здесь те же задачи, но между ними появляются сохраняемые связи. Исходное измерение связано с моделью, модель — с источником и решением, решение — с версией документа, наблюдение — с конкретным элементом. Следующая команда получает не только комплект листов, но и данные, из которых он создан. Новые акценты выделены цветом. Эта схема показывает изменение организации работы, а не обязательную линейную последовательность всех операций.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02:50–04:00.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Лазерное сканирование и фотограмметрия фиксируют доступные поверхности на дату съёмки. Координатная основа позволяет связать разные материалы. Из облака получают сечения и геометрию для обмеров, но само облако сохраняет самостоятельную ценность. Материалы, скрытые конструкции и строительные периоды дополняются обследованиями и архивом. При передаче сохраняем исходные файлы, дату, координаты и сведения об оборудовании. На иллюстрациях — предоставленные материалы объекта; первоначальная обработка могла выполняться в других средствах.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Иллюстрации: материалы пользователя из папки «Императорский воспитательный дом» и скриншоты проверки nanoCAD. Изображения существующей модели используются как иллюстрация процесса, а не как утверждение об их создании в nanoCAD.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Источники описаний продуктов (проверены 09.10.2026):</a:t>
            </a:r>
          </a:p>
          <a:p xmlns:a="http://schemas.openxmlformats.org/drawingml/2006/main">
            <a:r>
              <a:t>https://www.nanocad.ru/products/nanocad-oblaka-tochek/konfiguratsiya-reclouds/features/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04:00–05:10.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Команда опробовала импорт LAS/E57 и работу с облаками порядка 100–200 млн точек. Сечения и прореживание подходят для подготовки данных. На выбранной заранее совмещённой паре повторная регистрация вернула единичную матрицу, не внеся дополнительного смещения. Скриншот показывает именно этот сценарий. Число 0,033209 в консоли не является установленной точностью съёмки; производительность зависит от компьютера и операции. Миллиард точек не проверяли. Основания: «Заметки 261008_235359.txt», 00:00–02:58, 03:48–06:23, 11:11–11:29, 14:24–15:09; разговор, 01:39–03:09. Эти ограничения нужны для ответов в дискуссии, а не для чтения со слайда.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Иллюстрации: материалы пользователя из папки «Императорский воспитательный дом» и скриншоты проверки nanoCAD. Изображения существующей модели используются как иллюстрация процесса, а не как утверждение об их создании в nanoCAD.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Источники описаний продуктов (проверены 09.10.2026):</a:t>
            </a:r>
          </a:p>
          <a:p xmlns:a="http://schemas.openxmlformats.org/drawingml/2006/main">
            <a:r>
              <a:t>https://www.nanocad.ru/products/nanocad-oblaka-tochek/konfiguratsiya-reclouds/features/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05:10–06:15.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На нашем сценарии кровли автоматическая классификация не дала требуемой инженерной разметки: фигуры людей частично отнесены к зданиям и растительности, участки дорожек попали в другие классы. Поэтому начинаем с того, какие элементы нужны для следующей операции. Для обмеров может хватить сечений; для удаления людей, анализа конструкции или дефектов нужны подходящие классы и ручной контроль. В разговоре отмечены проблемы чтения и экспорта классов LAS, но версия и параметры зафиксированы неполно; это не общий вывод о формате или поддержке классификации продуктом. Основания: разговор 03:09–05:36, 11:31–13:05; заметки 06:36–09:26. Скриншот относится к пилоту ПО, не к Воспитательному дому.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Иллюстрации: материалы пользователя из папки «Императорский воспитательный дом» и скриншоты проверки nanoCAD. Изображения существующей модели используются как иллюстрация процесса, а не как утверждение об их создании в nanoCAD.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Источники описаний продуктов (проверены 09.10.2026):</a:t>
            </a:r>
          </a:p>
          <a:p xmlns:a="http://schemas.openxmlformats.org/drawingml/2006/main">
            <a:r>
              <a:t>https://www.nanocad.ru/products/nanocad-oblaka-tochek/konfiguratsiya-reclouds/features/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06:15–07:25.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Архивные документы связываем с объектом, периодом и элементом модели. ИИ помогает распознавать текст, искать упоминания и сопоставлять сведения. Эксперт определяет, как использовать найденное в проекте. Дату, автора и происхождение сохраняем вместе с документом. На слайде художественный образ связей и предоставленный план БТИ. «Растр» готовит и векторизует сканы. NSR Specification работает с нормативными и техническими текстами. Поиск по историческому архиву — предлагаемая задача, которую не приписываем NSR как готовую функцию.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Официальные описания продуктов, проверены 09.10.2026:</a:t>
            </a:r>
          </a:p>
          <a:p xmlns:a="http://schemas.openxmlformats.org/drawingml/2006/main">
            <a:r>
              <a:t>https://www.nanocad.ru/products/platforma/komponent_rastr/</a:t>
            </a:r>
          </a:p>
          <a:p xmlns:a="http://schemas.openxmlformats.org/drawingml/2006/main">
            <a:r>
              <a:t>https://www.nanocad.ru/products/nsr-specification/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07:25–08:45.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Модель связывает геометрию с материалами, состоянием, обследованиями, источниками и решениями. Для конкретного элемента удобно видеть существующее состояние, сведения о строительном периоде и проектируемое вмешательство. Недостающие сведения можно уточнять, сохраняя связь с исходными документами. Избыточная детализация замедляет работу: строим то, что помогает обследовать, проектировать и передавать результат. nanoCAD BIM Строительство заявляет моделирование архитектуры и конструкций, атрибуты и получение документации. Использование этих механизмов для сведений об ОКН — предлагаемая организация процесса. Предоставленная модель Воспитательного дома иллюстрирует подход; её создание в nanoCAD не утверждается.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Иллюстрации: материалы пользователя из папки «Императорский воспитательный дом» и скриншоты проверки nanoCAD. Изображения существующей модели используются как иллюстрация процесса, а не как утверждение об их создании в nanoCAD.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Источники описаний продуктов (проверены 09.10.2026):</a:t>
            </a:r>
          </a:p>
          <a:p xmlns:a="http://schemas.openxmlformats.org/drawingml/2006/main">
            <a:r>
              <a:t>https://www.nanocad.ru/products/bim/stroitelstvo/</a:t>
            </a:r>
          </a:p>
          <a:p xmlns:a="http://schemas.openxmlformats.org/drawingml/2006/main">
            <a:r>
              <a:t>https://www.nanocad.ru/products/platforma/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08:45–09:45.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Среда общих данных даёт участникам актуальные версии, статусы и согласования. nano360 или TDMS Фарватер Web выбираются под процессы проекта; их одновременное внедрение не требуется. Завершение проекта предусматривает передачу итогового комплекта и исходных данных хранителю цифровой истории объекта. Следующий этап начинает работу с накопленного материала. Ответственного, правила доступа и долгосрочного хранения определяет заказчик.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Официальные описания продуктов, проверены 09.10.2026:</a:t>
            </a:r>
          </a:p>
          <a:p xmlns:a="http://schemas.openxmlformats.org/drawingml/2006/main">
            <a:r>
              <a:t>https://www.nanocad.ru/products/nano360/</a:t>
            </a:r>
          </a:p>
          <a:p xmlns:a="http://schemas.openxmlformats.org/drawingml/2006/main">
            <a:r>
              <a:t>https://www.nanocad.ru/products/tdms-farvater-web/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09:45–10:50.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После проекта и работ объект продолжает меняться. Повторная съёмка позволяет сравнивать геометрию разных эпох в общей системе координат. Датчики выбирают под риски объекта: трещины, перемещения, микроклимат. Инженер оценивает изменения и принимает решение. Данные обновляют историю и модель. Конфигурация «Геотехнический мониторинг» заявляет анализ геометрии по сканам. Универсальное подключение датчиков микроклимата ей не приписываем. Иллюстрация концептуальная, реальные ряды измерений здесь не показаны.</a:t>
            </a:r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Официальное описание, проверено 09.10.2026:</a:t>
            </a:r>
          </a:p>
          <a:p xmlns:a="http://schemas.openxmlformats.org/drawingml/2006/main">
            <a:r>
              <a:t>https://www.nanocad.ru/products/nanocad-oblaka-tochek/konfiguratsiya-geotekhnicheskiy-monitoring/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10:50–12:05.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Новая иллюстрация ImageGen: концептуальные информационные слои. Основа для развития цифрового двойника при обновлении данных и наблюдений.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12:05–13:35.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Иллюстрация ImageGen показывает предложение по организации хранения, а не существующую систему. Доступ получают органы охраны, эксперты, собственники, изыскатели, проектировщики и реставраторы.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13:35–14:05.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Если у вас есть объект, которому нужны точные обмеры, обследование, BIM-модель или документация для сохранения, обращайтесь. Пришлите исходные материалы и задачу, обсудим подход и состав работ. Контакт можно сохранить по QR-коду.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Основания: https://roseco.net/ (проверено 12.10.2026), направления деятельности и проекты на объектах наследия. Контакты предоставлены спикером. QR-код извлечён без перерисовки из визитка-1.pdf.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Хронометраж: 14:05–14:15. Основной рассказ 14 минут 15 секунд, резерв 45 секунд.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Завершение доклада и контакты спикера.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152fd441cd4086" /><Relationship Type="http://schemas.openxmlformats.org/officeDocument/2006/relationships/image" Target="/ppt/media/image.jpeg" Id="R88e0ccc107c74441" /><Relationship Type="http://schemas.openxmlformats.org/officeDocument/2006/relationships/image" Target="/ppt/media/image.png" Id="Re39d8728adb04fba" /><Relationship Type="http://schemas.openxmlformats.org/officeDocument/2006/relationships/image" Target="/ppt/media/image2.png" Id="Rebb2a042c2824bfd" /><Relationship Type="http://schemas.openxmlformats.org/officeDocument/2006/relationships/image" Target="/ppt/media/image3.png" Id="Re5a8e0582ae844a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06536361404f7a" /><Relationship Type="http://schemas.openxmlformats.org/officeDocument/2006/relationships/image" Target="/ppt/media/image2.jpeg" Id="Ra9e05452fae64e08" /><Relationship Type="http://schemas.openxmlformats.org/officeDocument/2006/relationships/image" Target="/ppt/media/image4.png" Id="Rc7e19c49b8f24e34" /><Relationship Type="http://schemas.openxmlformats.org/officeDocument/2006/relationships/image" Target="/ppt/media/image5.png" Id="R884b790b04884076" /><Relationship Type="http://schemas.openxmlformats.org/officeDocument/2006/relationships/image" Target="/ppt/media/image6.png" Id="R37915d88e0674ae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3bd44929b1478c" /><Relationship Type="http://schemas.openxmlformats.org/officeDocument/2006/relationships/image" Target="/ppt/media/image2.jpeg" Id="R21bc64d0e48b4964" /><Relationship Type="http://schemas.openxmlformats.org/officeDocument/2006/relationships/image" Target="/ppt/media/image5.png" Id="R5658b991ae6f4d35" /><Relationship Type="http://schemas.openxmlformats.org/officeDocument/2006/relationships/image" Target="/ppt/media/image6.png" Id="R56ef0832ccc747c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f28e3acd014345" /><Relationship Type="http://schemas.openxmlformats.org/officeDocument/2006/relationships/image" Target="/ppt/media/image3.jpeg" Id="R84b57c7109fd45d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ede84159694183" /><Relationship Type="http://schemas.openxmlformats.org/officeDocument/2006/relationships/image" Target="/ppt/media/image2.jpeg" Id="R2e0098cc02d7469c" /><Relationship Type="http://schemas.openxmlformats.org/officeDocument/2006/relationships/image" Target="/ppt/media/image5.png" Id="R09f04c92163c45f2" /><Relationship Type="http://schemas.openxmlformats.org/officeDocument/2006/relationships/image" Target="/ppt/media/image6.png" Id="Rfa1ddb630a4541d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113144f7f24bd2" /><Relationship Type="http://schemas.openxmlformats.org/officeDocument/2006/relationships/image" Target="/ppt/media/image2.jpeg" Id="Rf1ae2a2113fd405a" /><Relationship Type="http://schemas.openxmlformats.org/officeDocument/2006/relationships/image" Target="/ppt/media/image5.png" Id="Rce4025b93b7440cb" /><Relationship Type="http://schemas.openxmlformats.org/officeDocument/2006/relationships/image" Target="/ppt/media/image6.png" Id="R7f873e521ba44d73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667869554f4a6d" /><Relationship Type="http://schemas.openxmlformats.org/officeDocument/2006/relationships/image" Target="/ppt/media/image2.jpeg" Id="R5549015f02764862" /><Relationship Type="http://schemas.openxmlformats.org/officeDocument/2006/relationships/image" Target="/ppt/media/image5.png" Id="Rf2a909e0d8904c3d" /><Relationship Type="http://schemas.openxmlformats.org/officeDocument/2006/relationships/image" Target="/ppt/media/image6.png" Id="R9e31585e534a45e2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a3de81a7bf4860" /><Relationship Type="http://schemas.openxmlformats.org/officeDocument/2006/relationships/image" Target="/ppt/media/image2.jpeg" Id="R983d087f7cea4039" /><Relationship Type="http://schemas.openxmlformats.org/officeDocument/2006/relationships/image" Target="/ppt/media/image5.png" Id="R7bffa67ebf01481f" /><Relationship Type="http://schemas.openxmlformats.org/officeDocument/2006/relationships/image" Target="/ppt/media/image6.png" Id="R75add9005d284af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89a098568d49d7" /><Relationship Type="http://schemas.openxmlformats.org/officeDocument/2006/relationships/image" Target="/ppt/media/image2.jpeg" Id="R2de68340b63b4dc0" /><Relationship Type="http://schemas.openxmlformats.org/officeDocument/2006/relationships/image" Target="/ppt/media/image5.png" Id="Rc5a510f3251541b5" /><Relationship Type="http://schemas.openxmlformats.org/officeDocument/2006/relationships/image" Target="/ppt/media/image6.png" Id="Rfebc6ed85a784e63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eadcabd96846cf" /><Relationship Type="http://schemas.openxmlformats.org/officeDocument/2006/relationships/image" Target="/ppt/media/image4.jpeg" Id="R8b61de87cd014619" /><Relationship Type="http://schemas.openxmlformats.org/officeDocument/2006/relationships/image" Target="/ppt/media/image.png" Id="R41c5614792404b4a" /><Relationship Type="http://schemas.openxmlformats.org/officeDocument/2006/relationships/image" Target="/ppt/media/image2.png" Id="R2678e399e3694a97" /><Relationship Type="http://schemas.openxmlformats.org/officeDocument/2006/relationships/image" Target="/ppt/media/image3.png" Id="Ra93950eff2d74d5a" /></Relationships>
</file>

<file path=ppt/slideLayouts/slideLayout1.xml><?xml version="1.0" encoding="utf-8"?>
<p:sldLayout xmlns:p="http://schemas.openxmlformats.org/presentationml/2006/main" preserve="1" userDrawn="1">
  <p:cSld name="1_Титульная">
    <p:bg>
      <p:bgPr>
        <a:blipFill xmlns:a="http://schemas.openxmlformats.org/drawingml/2006/main" rotWithShape="1">
          <a:blip xmlns:r="http://schemas.openxmlformats.org/officeDocument/2006/relationships" r:embed="R88e0ccc107c74441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Прямоугольник 3">
            <a:extLst xmlns:a="http://schemas.openxmlformats.org/drawingml/2006/main">
              <a:ext uri="{FF2B5EF4-FFF2-40B4-BE49-F238E27FC236}">
                <a16:creationId xmlns:a16="http://schemas.microsoft.com/office/drawing/2014/main" id="{C188CDBB-0633-440A-A04D-B09DD734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58" y="1237987"/>
            <a:ext cx="4148499" cy="32778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530" b="1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Всероссийский инженерный форум</a:t>
            </a:r>
          </a:p>
        </p:txBody>
      </p:sp>
      <p:sp>
        <p:nvSpPr>
          <p:cNvPr id="28" name="Текст 5">
            <a:extLst xmlns:a="http://schemas.openxmlformats.org/drawingml/2006/main">
              <a:ext uri="{FF2B5EF4-FFF2-40B4-BE49-F238E27FC236}">
                <a16:creationId xmlns:a16="http://schemas.microsoft.com/office/drawing/2014/main" id="{3DC54846-EBD1-45AF-B40A-07855EAE528C}"/>
              </a:ext>
            </a:extLst>
          </p:cNvPr>
          <p:cNvSpPr>
            <a:spLocks xmlns:a="http://schemas.openxmlformats.org/drawingml/2006/main" noGrp="1"/>
          </p:cNvSpPr>
          <p:nvPr>
            <p:ph type="body" idx="17" hasCustomPrompt="1"/>
          </p:nvPr>
        </p:nvSpPr>
        <p:spPr>
          <a:xfrm xmlns:a="http://schemas.openxmlformats.org/drawingml/2006/main">
            <a:off x="588741" y="5018112"/>
            <a:ext cx="3770312" cy="98415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pPr lvl="0">
              <a:buNone/>
            </a:pPr>
            <a:r>
              <a:t>ФИО: </a:t>
            </a:r>
          </a:p>
          <a:p xmlns:a="http://schemas.openxmlformats.org/drawingml/2006/main">
            <a:pPr lvl="0">
              <a:buNone/>
            </a:pPr>
            <a:r>
              <a:t>Должность:</a:t>
            </a:r>
          </a:p>
          <a:p xmlns:a="http://schemas.openxmlformats.org/drawingml/2006/main">
            <a:pPr lvl="0">
              <a:buNone/>
            </a:pPr>
            <a:endParaRPr/>
          </a:p>
        </p:txBody>
      </p:sp>
      <p:pic>
        <p:nvPicPr>
          <p:cNvPr id="1027" name="Picture 3">
            <a:extLst xmlns:a="http://schemas.openxmlformats.org/drawingml/2006/main">
              <a:ext uri="{FF2B5EF4-FFF2-40B4-BE49-F238E27FC236}">
                <a16:creationId xmlns:a16="http://schemas.microsoft.com/office/drawing/2014/main" id="{E0C2ED03-153B-41A9-86A9-D4BF4F91AE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9d8728adb04fb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841" y="416799"/>
            <a:ext cx="1629401" cy="451658"/>
          </a:xfrm>
          <a:prstGeom xmlns:a="http://schemas.openxmlformats.org/drawingml/2006/main" prst="rect">
            <a:avLst/>
          </a:prstGeom>
        </p:spPr>
      </p:pic>
      <p:pic>
        <p:nvPicPr>
          <p:cNvPr id="1028" name="Picture 4">
            <a:extLst xmlns:a="http://schemas.openxmlformats.org/drawingml/2006/main">
              <a:ext uri="{FF2B5EF4-FFF2-40B4-BE49-F238E27FC236}">
                <a16:creationId xmlns:a16="http://schemas.microsoft.com/office/drawing/2014/main" id="{671B8B69-230B-4411-AB3D-22112105E2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b2a042c2824bf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93739" y="451536"/>
            <a:ext cx="1879591" cy="382184"/>
          </a:xfrm>
          <a:prstGeom xmlns:a="http://schemas.openxmlformats.org/drawingml/2006/main" prst="rect">
            <a:avLst/>
          </a:prstGeom>
        </p:spPr>
      </p:pic>
      <p:sp>
        <p:nvSpPr>
          <p:cNvPr id="22" name="Прямоугольник 21">
            <a:extLst xmlns:a="http://schemas.openxmlformats.org/drawingml/2006/main">
              <a:ext uri="{FF2B5EF4-FFF2-40B4-BE49-F238E27FC236}">
                <a16:creationId xmlns:a16="http://schemas.microsoft.com/office/drawing/2014/main" id="{9654F4BC-D474-4B94-A852-59865AB21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918" y="1564257"/>
            <a:ext cx="5502967" cy="5232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800" b="1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СИЛА</a:t>
            </a:r>
            <a:r>
              <a:rPr sz="2800" b="1" baseline="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 ПЛАТФОРМЫ</a:t>
            </a:r>
            <a:endParaRPr sz="2800" b="1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5" name="Рисунок 4">
            <a:extLst xmlns:a="http://schemas.openxmlformats.org/drawingml/2006/main">
              <a:ext uri="{FF2B5EF4-FFF2-40B4-BE49-F238E27FC236}">
                <a16:creationId xmlns:a16="http://schemas.microsoft.com/office/drawing/2014/main" id="{9631A065-8982-4FA1-AFFE-7CFFFBC3B8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8e0582ae844a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81724" y="1325642"/>
            <a:ext cx="1073792" cy="65276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preserve="1" userDrawn="1">
  <p:cSld name="2. Спикер, о компании">
    <p:bg>
      <p:bgPr>
        <a:blipFill xmlns:a="http://schemas.openxmlformats.org/drawingml/2006/main" rotWithShape="1">
          <a:blip xmlns:r="http://schemas.openxmlformats.org/officeDocument/2006/relationships" r:embed="Ra9e05452fae64e08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26" name="Picture 2">
            <a:extLst xmlns:a="http://schemas.openxmlformats.org/drawingml/2006/main">
              <a:ext uri="{FF2B5EF4-FFF2-40B4-BE49-F238E27FC236}">
                <a16:creationId xmlns:a16="http://schemas.microsoft.com/office/drawing/2014/main" id="{F4361080-9726-4C6D-8817-8A87C246F6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19c49b8f24e34">
            <a:lum bright="70000" contrast="-70000"/>
          </a:blip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7250" y="2114377"/>
            <a:ext cx="2314161" cy="2314161"/>
          </a:xfrm>
          <a:prstGeom xmlns:a="http://schemas.openxmlformats.org/drawingml/2006/main" prst="rect">
            <a:avLst/>
          </a:prstGeom>
        </p:spPr>
      </p:pic>
      <p:sp>
        <p:nvSpPr>
          <p:cNvPr id="28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C3944AAB-971A-4A5D-840B-02B146A2D036}"/>
              </a:ext>
            </a:extLst>
          </p:cNvPr>
          <p:cNvSpPr>
            <a:spLocks xmlns:a="http://schemas.openxmlformats.org/drawingml/2006/main" noGrp="1"/>
          </p:cNvSpPr>
          <p:nvPr>
            <p:ph type="pic" idx="37" hasCustomPrompt="1"/>
          </p:nvPr>
        </p:nvSpPr>
        <p:spPr>
          <a:xfrm xmlns:a="http://schemas.openxmlformats.org/drawingml/2006/main">
            <a:off x="4114800" y="1528683"/>
            <a:ext cx="2866790" cy="9888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>
                <a:solidFill>
                  <a:schemeClr val="tx1"/>
                </a:solidFill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r>
              <a:t>Ваш лого </a:t>
            </a:r>
          </a:p>
        </p:txBody>
      </p:sp>
      <p:sp>
        <p:nvSpPr>
          <p:cNvPr id="23" name="Заголовок 5">
            <a:extLst xmlns:a="http://schemas.openxmlformats.org/drawingml/2006/main">
              <a:ext uri="{FF2B5EF4-FFF2-40B4-BE49-F238E27FC236}">
                <a16:creationId xmlns:a16="http://schemas.microsoft.com/office/drawing/2014/main" id="{13ABECFA-9075-3835-4F2D-1AFB5ECF57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487136" y="388276"/>
            <a:ext cx="9815779" cy="5353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r>
              <a:t>Заголовок</a:t>
            </a:r>
          </a:p>
        </p:txBody>
      </p:sp>
      <p:sp>
        <p:nvSpPr>
          <p:cNvPr id="8" name="Текст 7">
            <a:extLst xmlns:a="http://schemas.openxmlformats.org/drawingml/2006/main">
              <a:ext uri="{FF2B5EF4-FFF2-40B4-BE49-F238E27FC236}">
                <a16:creationId xmlns:a16="http://schemas.microsoft.com/office/drawing/2014/main" id="{9EABBB0B-29C2-4E0C-B9C2-6804B5B7B1CF}"/>
              </a:ext>
            </a:extLst>
          </p:cNvPr>
          <p:cNvSpPr>
            <a:spLocks xmlns:a="http://schemas.openxmlformats.org/drawingml/2006/main" noGrp="1"/>
          </p:cNvSpPr>
          <p:nvPr>
            <p:ph type="body" idx="45" hasCustomPrompt="1"/>
          </p:nvPr>
        </p:nvSpPr>
        <p:spPr>
          <a:xfrm xmlns:a="http://schemas.openxmlformats.org/drawingml/2006/main">
            <a:off x="635000" y="4978400"/>
            <a:ext cx="2844800" cy="1117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 algn="l">
              <a:buNone/>
              <a:defRPr sz="1600" b="1" baseline="0">
                <a:solidFill>
                  <a:schemeClr val="tx1"/>
                </a:solidFill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pPr lvl="0">
              <a:buNone/>
            </a:pPr>
            <a:r>
              <a:t>ФИО </a:t>
            </a:r>
          </a:p>
          <a:p xmlns:a="http://schemas.openxmlformats.org/drawingml/2006/main">
            <a:pPr lvl="0">
              <a:buNone/>
            </a:pPr>
            <a:r>
              <a:t>Должность </a:t>
            </a:r>
          </a:p>
        </p:txBody>
      </p:sp>
      <p:sp>
        <p:nvSp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8150121C-2A47-42F6-A354-CC8CB21A3BED}"/>
              </a:ext>
            </a:extLst>
          </p:cNvPr>
          <p:cNvSpPr>
            <a:spLocks xmlns:a="http://schemas.openxmlformats.org/drawingml/2006/main" noGrp="1"/>
          </p:cNvSpPr>
          <p:nvPr>
            <p:ph type="pic" idx="44"/>
          </p:nvPr>
        </p:nvSpPr>
        <p:spPr>
          <a:xfrm xmlns:a="http://schemas.openxmlformats.org/drawingml/2006/main">
            <a:off x="635000" y="1574506"/>
            <a:ext cx="2844800" cy="3128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/>
            </a:lvl1pPr>
          </a:lstStyle>
          <a:p xmlns:a="http://schemas.openxmlformats.org/drawingml/2006/main">
            <a:endParaRPr/>
          </a:p>
          <a:p xmlns:a="http://schemas.openxmlformats.org/drawingml/2006/main">
            <a:endParaRPr/>
          </a:p>
        </p:txBody>
      </p:sp>
      <p:sp>
        <p:nvSpPr>
          <p:cNvPr id="12" name="Текст 11">
            <a:extLst xmlns:a="http://schemas.openxmlformats.org/drawingml/2006/main">
              <a:ext uri="{FF2B5EF4-FFF2-40B4-BE49-F238E27FC236}">
                <a16:creationId xmlns:a16="http://schemas.microsoft.com/office/drawing/2014/main" id="{50F4ADC3-BD89-448C-B4AE-09D9E967BA28}"/>
              </a:ext>
            </a:extLst>
          </p:cNvPr>
          <p:cNvSpPr>
            <a:spLocks xmlns:a="http://schemas.openxmlformats.org/drawingml/2006/main" noGrp="1"/>
          </p:cNvSpPr>
          <p:nvPr>
            <p:ph type="body" idx="46" hasCustomPrompt="1"/>
          </p:nvPr>
        </p:nvSpPr>
        <p:spPr>
          <a:xfrm xmlns:a="http://schemas.openxmlformats.org/drawingml/2006/main">
            <a:off x="4093144" y="2761077"/>
            <a:ext cx="7442200" cy="33349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 baseline="0">
                <a:solidFill>
                  <a:schemeClr val="tx1"/>
                </a:solidFill>
                <a:latin typeface="Roboto"/>
                <a:ea typeface="Roboto"/>
                <a:cs typeface="Roboto"/>
              </a:defRPr>
            </a:lvl1pPr>
            <a:lvl5pPr>
              <a:buNone/>
              <a:defRPr/>
            </a:lvl5pPr>
          </a:lstStyle>
          <a:p xmlns:a="http://schemas.openxmlformats.org/drawingml/2006/main">
            <a:pPr lvl="0">
              <a:buNone/>
            </a:pPr>
            <a:r>
              <a:t>О компании </a:t>
            </a:r>
          </a:p>
        </p:txBody>
      </p:sp>
      <p:pic>
        <p:nvPicPr>
          <p:cNvPr id="14" name="Picture 2">
            <a:extLst xmlns:a="http://schemas.openxmlformats.org/drawingml/2006/main">
              <a:ext uri="{FF2B5EF4-FFF2-40B4-BE49-F238E27FC236}">
                <a16:creationId xmlns:a16="http://schemas.microsoft.com/office/drawing/2014/main" id="{6996710D-9B4F-4B89-B259-DCAB65FBAB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4b790b0488407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567E4F78-D471-47A6-A297-8572F169F4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15d88e0674ae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542" cy="38270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preserve="1" userDrawn="1">
  <p:cSld name="3 Текст">
    <p:bg>
      <p:bgPr>
        <a:blipFill xmlns:a="http://schemas.openxmlformats.org/drawingml/2006/main" rotWithShape="1">
          <a:blip xmlns:r="http://schemas.openxmlformats.org/officeDocument/2006/relationships" r:embed="R21bc64d0e48b4964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Заголовок 5">
            <a:extLst xmlns:a="http://schemas.openxmlformats.org/drawingml/2006/main">
              <a:ext uri="{FF2B5EF4-FFF2-40B4-BE49-F238E27FC236}">
                <a16:creationId xmlns:a16="http://schemas.microsoft.com/office/drawing/2014/main" id="{13ABECFA-9075-3835-4F2D-1AFB5ECF57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487136" y="388276"/>
            <a:ext cx="9815779" cy="5353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r>
              <a:t>Заголовок</a:t>
            </a:r>
          </a:p>
        </p:txBody>
      </p:sp>
      <p:sp>
        <p:nvSpPr>
          <p:cNvPr id="9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3715D0F5-B5EB-4B32-9A57-BF1F4B896F04}"/>
              </a:ext>
            </a:extLst>
          </p:cNvPr>
          <p:cNvSpPr>
            <a:spLocks xmlns:a="http://schemas.openxmlformats.org/drawingml/2006/main" noGrp="1"/>
          </p:cNvSpPr>
          <p:nvPr>
            <p:ph type="body" idx="18"/>
          </p:nvPr>
        </p:nvSpPr>
        <p:spPr>
          <a:xfrm xmlns:a="http://schemas.openxmlformats.org/drawingml/2006/main">
            <a:off x="601435" y="1233488"/>
            <a:ext cx="11006893" cy="48068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>
                <a:latin typeface="Roboto"/>
                <a:ea typeface="Roboto"/>
                <a:cs typeface="Roboto"/>
              </a:defRPr>
            </a:lvl1pPr>
            <a:lvl2pPr>
              <a:buNone/>
              <a:defRPr sz="17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pic>
        <p:nvPicPr>
          <p:cNvPr id="11" name="Picture 2">
            <a:extLst xmlns:a="http://schemas.openxmlformats.org/drawingml/2006/main">
              <a:ext uri="{FF2B5EF4-FFF2-40B4-BE49-F238E27FC236}">
                <a16:creationId xmlns:a16="http://schemas.microsoft.com/office/drawing/2014/main" id="{0371A253-9D81-4C5D-A982-5DB9B7AD73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58b991ae6f4d3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62AD93BA-D0B1-4293-883B-AAFAB05ADA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f0832ccc747c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175" cy="3824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.xml><?xml version="1.0" encoding="utf-8"?>
<p:sldLayout xmlns:p="http://schemas.openxmlformats.org/presentationml/2006/main" preserve="1" userDrawn="1">
  <p:cSld name="4_Раздел">
    <p:bg>
      <p:bgPr>
        <a:blipFill xmlns:a="http://schemas.openxmlformats.org/drawingml/2006/main" rotWithShape="1">
          <a:blip xmlns:r="http://schemas.openxmlformats.org/officeDocument/2006/relationships" r:embed="R84b57c7109fd45de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Текст 4">
            <a:extLst xmlns:a="http://schemas.openxmlformats.org/drawingml/2006/main">
              <a:ext uri="{FF2B5EF4-FFF2-40B4-BE49-F238E27FC236}">
                <a16:creationId xmlns:a16="http://schemas.microsoft.com/office/drawing/2014/main" id="{E5ED9B7F-F612-47A5-86B4-8B56DCF42436}"/>
              </a:ext>
            </a:extLst>
          </p:cNvPr>
          <p:cNvSpPr>
            <a:spLocks xmlns:a="http://schemas.openxmlformats.org/drawingml/2006/main" noGrp="1"/>
          </p:cNvSpPr>
          <p:nvPr>
            <p:ph type="body" idx="10" hasCustomPrompt="1"/>
          </p:nvPr>
        </p:nvSpPr>
        <p:spPr>
          <a:xfrm xmlns:a="http://schemas.openxmlformats.org/drawingml/2006/main">
            <a:off x="3133299" y="2310362"/>
            <a:ext cx="5925403" cy="195899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6000" b="1">
                <a:solidFill>
                  <a:schemeClr val="bg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pPr lvl="0">
              <a:buNone/>
            </a:pPr>
            <a:r>
              <a:t>Заголовок </a:t>
            </a:r>
            <a:br/>
            <a:r>
              <a:t>раздела</a:t>
            </a:r>
          </a:p>
        </p:txBody>
      </p:sp>
    </p:spTree>
  </p:cSld>
</p:sldLayout>
</file>

<file path=ppt/slideLayouts/slideLayout5.xml><?xml version="1.0" encoding="utf-8"?>
<p:sldLayout xmlns:p="http://schemas.openxmlformats.org/presentationml/2006/main" preserve="1" userDrawn="1">
  <p:cSld name="5 Текст + рисунок">
    <p:bg>
      <p:bgPr>
        <a:blipFill xmlns:a="http://schemas.openxmlformats.org/drawingml/2006/main" rotWithShape="1">
          <a:blip xmlns:r="http://schemas.openxmlformats.org/officeDocument/2006/relationships" r:embed="R2e0098cc02d7469c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DEF1143B-3DB5-4FAB-B7F9-CEE83DA9F0C7}"/>
              </a:ext>
            </a:extLst>
          </p:cNvPr>
          <p:cNvSpPr>
            <a:spLocks xmlns:a="http://schemas.openxmlformats.org/drawingml/2006/main" noGrp="1"/>
          </p:cNvSpPr>
          <p:nvPr>
            <p:ph type="pic" idx="15"/>
          </p:nvPr>
        </p:nvSpPr>
        <p:spPr>
          <a:xfrm xmlns:a="http://schemas.openxmlformats.org/drawingml/2006/main">
            <a:off x="6817489" y="1233487"/>
            <a:ext cx="4679186" cy="482441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20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FB934DE9-7434-50F0-1341-3C1DC9930E07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601436" y="1233488"/>
            <a:ext cx="6018758" cy="482441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>
                <a:latin typeface="Roboto"/>
                <a:ea typeface="Roboto"/>
                <a:cs typeface="Roboto"/>
              </a:defRPr>
            </a:lvl1pPr>
            <a:lvl2pPr>
              <a:buNone/>
              <a:defRPr sz="17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sp>
        <p:nvSpPr>
          <p:cNvPr id="15" name="Заголовок 5">
            <a:extLst xmlns:a="http://schemas.openxmlformats.org/drawingml/2006/main">
              <a:ext uri="{FF2B5EF4-FFF2-40B4-BE49-F238E27FC236}">
                <a16:creationId xmlns:a16="http://schemas.microsoft.com/office/drawing/2014/main" id="{13ABECFA-9075-3835-4F2D-1AFB5ECF57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487136" y="388276"/>
            <a:ext cx="9815779" cy="5353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r>
              <a:t>Заголовок</a:t>
            </a:r>
          </a:p>
        </p:txBody>
      </p:sp>
      <p:pic>
        <p:nvPicPr>
          <p:cNvPr id="10" name="Picture 2">
            <a:extLst xmlns:a="http://schemas.openxmlformats.org/drawingml/2006/main">
              <a:ext uri="{FF2B5EF4-FFF2-40B4-BE49-F238E27FC236}">
                <a16:creationId xmlns:a16="http://schemas.microsoft.com/office/drawing/2014/main" id="{E499DB8F-7D27-4317-A600-0FD6D08401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f04c92163c45f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5C8DAEDF-23F1-4C00-856D-DA5ECE1B43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1ddb630a4541d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175" cy="3824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.xml><?xml version="1.0" encoding="utf-8"?>
<p:sldLayout xmlns:p="http://schemas.openxmlformats.org/presentationml/2006/main" preserve="1" userDrawn="1">
  <p:cSld name="6 Текст + 2 рисунка">
    <p:bg>
      <p:bgPr>
        <a:blipFill xmlns:a="http://schemas.openxmlformats.org/drawingml/2006/main" rotWithShape="1">
          <a:blip xmlns:r="http://schemas.openxmlformats.org/officeDocument/2006/relationships" r:embed="Rf1ae2a2113fd405a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Рисунок 3">
            <a:extLst xmlns:a="http://schemas.openxmlformats.org/drawingml/2006/main">
              <a:ext uri="{FF2B5EF4-FFF2-40B4-BE49-F238E27FC236}">
                <a16:creationId xmlns:a16="http://schemas.microsoft.com/office/drawing/2014/main" id="{76EB1861-14C7-4CE3-A10B-6E6B23D84F20}"/>
              </a:ext>
            </a:extLst>
          </p:cNvPr>
          <p:cNvSpPr>
            <a:spLocks xmlns:a="http://schemas.openxmlformats.org/drawingml/2006/main" noGrp="1"/>
          </p:cNvSpPr>
          <p:nvPr>
            <p:ph type="pic" idx="16"/>
          </p:nvPr>
        </p:nvSpPr>
        <p:spPr>
          <a:xfrm xmlns:a="http://schemas.openxmlformats.org/drawingml/2006/main">
            <a:off x="6829064" y="1233487"/>
            <a:ext cx="4667612" cy="230836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Рисунок 5">
            <a:extLst xmlns:a="http://schemas.openxmlformats.org/drawingml/2006/main">
              <a:ext uri="{FF2B5EF4-FFF2-40B4-BE49-F238E27FC236}">
                <a16:creationId xmlns:a16="http://schemas.microsoft.com/office/drawing/2014/main" id="{930BF3C9-3B62-4DA1-8866-FF3B8FBD7805}"/>
              </a:ext>
            </a:extLst>
          </p:cNvPr>
          <p:cNvSpPr>
            <a:spLocks xmlns:a="http://schemas.openxmlformats.org/drawingml/2006/main" noGrp="1"/>
          </p:cNvSpPr>
          <p:nvPr>
            <p:ph type="pic" idx="17"/>
          </p:nvPr>
        </p:nvSpPr>
        <p:spPr>
          <a:xfrm xmlns:a="http://schemas.openxmlformats.org/drawingml/2006/main">
            <a:off x="6829064" y="3723788"/>
            <a:ext cx="4667611" cy="233411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10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979A3069-61A1-4166-876B-B419AE087A81}"/>
              </a:ext>
            </a:extLst>
          </p:cNvPr>
          <p:cNvSpPr>
            <a:spLocks xmlns:a="http://schemas.openxmlformats.org/drawingml/2006/main" noGrp="1"/>
          </p:cNvSpPr>
          <p:nvPr>
            <p:ph type="body" idx="18"/>
          </p:nvPr>
        </p:nvSpPr>
        <p:spPr>
          <a:xfrm xmlns:a="http://schemas.openxmlformats.org/drawingml/2006/main">
            <a:off x="601436" y="1233488"/>
            <a:ext cx="6018758" cy="480682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>
                <a:latin typeface="Roboto"/>
                <a:ea typeface="Roboto"/>
                <a:cs typeface="Roboto"/>
              </a:defRPr>
            </a:lvl1pPr>
            <a:lvl2pPr>
              <a:buNone/>
              <a:defRPr sz="17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sp>
        <p:nvSpPr>
          <p:cNvPr id="19" name="Заголовок 5">
            <a:extLst xmlns:a="http://schemas.openxmlformats.org/drawingml/2006/main">
              <a:ext uri="{FF2B5EF4-FFF2-40B4-BE49-F238E27FC236}">
                <a16:creationId xmlns:a16="http://schemas.microsoft.com/office/drawing/2014/main" id="{13ABECFA-9075-3835-4F2D-1AFB5ECF57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487136" y="388276"/>
            <a:ext cx="9815779" cy="5353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r>
              <a:t>Заголовок</a:t>
            </a:r>
          </a:p>
        </p:txBody>
      </p:sp>
      <p:pic>
        <p:nvPicPr>
          <p:cNvPr id="3" name="Picture 2">
            <a:extLst xmlns:a="http://schemas.openxmlformats.org/drawingml/2006/main">
              <a:ext uri="{FF2B5EF4-FFF2-40B4-BE49-F238E27FC236}">
                <a16:creationId xmlns:a16="http://schemas.microsoft.com/office/drawing/2014/main" id="{54B0D653-830F-4FDE-823D-33A8C37776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025b93b7440c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5" name="Рисунок 4">
            <a:extLst xmlns:a="http://schemas.openxmlformats.org/drawingml/2006/main">
              <a:ext uri="{FF2B5EF4-FFF2-40B4-BE49-F238E27FC236}">
                <a16:creationId xmlns:a16="http://schemas.microsoft.com/office/drawing/2014/main" id="{EE37B4B5-04A1-48DB-B371-338F38095D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73e521ba44d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175" cy="3824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.xml><?xml version="1.0" encoding="utf-8"?>
<p:sldLayout xmlns:p="http://schemas.openxmlformats.org/presentationml/2006/main" preserve="1" userDrawn="1">
  <p:cSld name="7 колонки  текста и рисунка">
    <p:bg>
      <p:bgPr>
        <a:blipFill xmlns:a="http://schemas.openxmlformats.org/drawingml/2006/main" rotWithShape="1">
          <a:blip xmlns:r="http://schemas.openxmlformats.org/officeDocument/2006/relationships" r:embed="R5549015f02764862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C638B5FC-E2DE-4D48-A4C2-F44F86DD46D2}"/>
              </a:ext>
            </a:extLst>
          </p:cNvPr>
          <p:cNvSpPr>
            <a:spLocks xmlns:a="http://schemas.openxmlformats.org/drawingml/2006/main" noGrp="1"/>
          </p:cNvSpPr>
          <p:nvPr>
            <p:ph type="pic" idx="36"/>
          </p:nvPr>
        </p:nvSpPr>
        <p:spPr>
          <a:xfrm xmlns:a="http://schemas.openxmlformats.org/drawingml/2006/main">
            <a:off x="601437" y="1499197"/>
            <a:ext cx="3136062" cy="228269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28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94DA7693-B17C-4AE6-97F0-87710875D71B}"/>
              </a:ext>
            </a:extLst>
          </p:cNvPr>
          <p:cNvSpPr>
            <a:spLocks xmlns:a="http://schemas.openxmlformats.org/drawingml/2006/main" noGrp="1"/>
          </p:cNvSpPr>
          <p:nvPr>
            <p:ph type="pic" idx="37"/>
          </p:nvPr>
        </p:nvSpPr>
        <p:spPr>
          <a:xfrm xmlns:a="http://schemas.openxmlformats.org/drawingml/2006/main">
            <a:off x="4479391" y="1499196"/>
            <a:ext cx="3112913" cy="228268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29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147F2249-1A59-49D4-9638-A43EC17FE9F3}"/>
              </a:ext>
            </a:extLst>
          </p:cNvPr>
          <p:cNvSpPr>
            <a:spLocks xmlns:a="http://schemas.openxmlformats.org/drawingml/2006/main" noGrp="1"/>
          </p:cNvSpPr>
          <p:nvPr>
            <p:ph type="pic" idx="38"/>
          </p:nvPr>
        </p:nvSpPr>
        <p:spPr>
          <a:xfrm xmlns:a="http://schemas.openxmlformats.org/drawingml/2006/main">
            <a:off x="8358980" y="1499196"/>
            <a:ext cx="3137695" cy="230026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12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9017B1EF-2A81-4E88-BE3C-7CD7443680E4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8383763" y="4071054"/>
            <a:ext cx="3112912" cy="198684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>
                <a:latin typeface="Roboto"/>
                <a:ea typeface="Roboto"/>
                <a:cs typeface="Roboto"/>
              </a:defRPr>
            </a:lvl1pPr>
            <a:lvl2pPr>
              <a:buNone/>
              <a:defRPr sz="18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sp>
        <p:nvSpPr>
          <p:cNvPr id="13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EC1D49B1-A44F-4EEC-A291-C12F1E780061}"/>
              </a:ext>
            </a:extLst>
          </p:cNvPr>
          <p:cNvSpPr>
            <a:spLocks xmlns:a="http://schemas.openxmlformats.org/drawingml/2006/main" noGrp="1"/>
          </p:cNvSpPr>
          <p:nvPr>
            <p:ph type="body" idx="41"/>
          </p:nvPr>
        </p:nvSpPr>
        <p:spPr>
          <a:xfrm xmlns:a="http://schemas.openxmlformats.org/drawingml/2006/main">
            <a:off x="4479392" y="4071055"/>
            <a:ext cx="3112912" cy="198684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00">
                <a:latin typeface="Roboto"/>
                <a:ea typeface="Roboto"/>
                <a:cs typeface="Roboto"/>
              </a:defRPr>
            </a:lvl1pPr>
            <a:lvl2pPr>
              <a:buNone/>
              <a:defRPr sz="18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sp>
        <p:nvSpPr>
          <p:cNvPr id="14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8B76BF4C-4F5C-4759-B367-23D06907B569}"/>
              </a:ext>
            </a:extLst>
          </p:cNvPr>
          <p:cNvSpPr>
            <a:spLocks xmlns:a="http://schemas.openxmlformats.org/drawingml/2006/main" noGrp="1"/>
          </p:cNvSpPr>
          <p:nvPr>
            <p:ph type="body" idx="42"/>
          </p:nvPr>
        </p:nvSpPr>
        <p:spPr>
          <a:xfrm xmlns:a="http://schemas.openxmlformats.org/drawingml/2006/main">
            <a:off x="601436" y="4100130"/>
            <a:ext cx="3136062" cy="195776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800">
                <a:latin typeface="Roboto"/>
                <a:ea typeface="Roboto"/>
                <a:cs typeface="Roboto"/>
              </a:defRPr>
            </a:lvl1pPr>
            <a:lvl2pPr>
              <a:buNone/>
              <a:defRPr sz="18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sp>
        <p:nvSpPr>
          <p:cNvPr id="23" name="Заголовок 5">
            <a:extLst xmlns:a="http://schemas.openxmlformats.org/drawingml/2006/main">
              <a:ext uri="{FF2B5EF4-FFF2-40B4-BE49-F238E27FC236}">
                <a16:creationId xmlns:a16="http://schemas.microsoft.com/office/drawing/2014/main" id="{13ABECFA-9075-3835-4F2D-1AFB5ECF57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487136" y="388276"/>
            <a:ext cx="9815779" cy="5353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r>
              <a:t>Заголовок</a:t>
            </a:r>
          </a:p>
        </p:txBody>
      </p:sp>
      <p:sp>
        <p:nvSpPr>
          <p:cNvPr id="25" name="Текст 9">
            <a:extLst xmlns:a="http://schemas.openxmlformats.org/drawingml/2006/main">
              <a:ext uri="{FF2B5EF4-FFF2-40B4-BE49-F238E27FC236}">
                <a16:creationId xmlns:a16="http://schemas.microsoft.com/office/drawing/2014/main" id="{1707E3A8-5E13-4823-8BA4-5C584EE9207C}"/>
              </a:ext>
            </a:extLst>
          </p:cNvPr>
          <p:cNvSpPr>
            <a:spLocks xmlns:a="http://schemas.openxmlformats.org/drawingml/2006/main" noGrp="1"/>
          </p:cNvSpPr>
          <p:nvPr>
            <p:ph type="body" idx="12" hasCustomPrompt="1"/>
          </p:nvPr>
        </p:nvSpPr>
        <p:spPr>
          <a:xfrm xmlns:a="http://schemas.openxmlformats.org/drawingml/2006/main">
            <a:off x="489404" y="1008837"/>
            <a:ext cx="9815779" cy="28561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 b="1" i="0">
                <a:solidFill>
                  <a:srgbClr val="231F20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pPr lvl="0">
              <a:buNone/>
            </a:pPr>
            <a:r>
              <a:t>ПОДЗАГОЛОВОК</a:t>
            </a:r>
          </a:p>
        </p:txBody>
      </p:sp>
      <p:pic>
        <p:nvPicPr>
          <p:cNvPr id="17" name="Picture 2">
            <a:extLst xmlns:a="http://schemas.openxmlformats.org/drawingml/2006/main">
              <a:ext uri="{FF2B5EF4-FFF2-40B4-BE49-F238E27FC236}">
                <a16:creationId xmlns:a16="http://schemas.microsoft.com/office/drawing/2014/main" id="{2E8E9952-889C-47CF-BEC1-876AB5D058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909e0d8904c3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DE0F70B2-C138-41A6-ABE8-559C5FBC8C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31585e534a45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175" cy="3824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8.xml><?xml version="1.0" encoding="utf-8"?>
<p:sldLayout xmlns:p="http://schemas.openxmlformats.org/presentationml/2006/main" preserve="1" userDrawn="1">
  <p:cSld name="8 Текст+ диаграмма">
    <p:bg>
      <p:bgPr>
        <a:blipFill xmlns:a="http://schemas.openxmlformats.org/drawingml/2006/main" rotWithShape="1">
          <a:blip xmlns:r="http://schemas.openxmlformats.org/officeDocument/2006/relationships" r:embed="R983d087f7cea4039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Диаграмма 3">
            <a:extLst xmlns:a="http://schemas.openxmlformats.org/drawingml/2006/main">
              <a:ext uri="{FF2B5EF4-FFF2-40B4-BE49-F238E27FC236}">
                <a16:creationId xmlns:a16="http://schemas.microsoft.com/office/drawing/2014/main" id="{3022B735-1A6F-4956-93AD-97FA753BC885}"/>
              </a:ext>
            </a:extLst>
          </p:cNvPr>
          <p:cNvSpPr>
            <a:spLocks xmlns:a="http://schemas.openxmlformats.org/drawingml/2006/main" noGrp="1"/>
          </p:cNvSpPr>
          <p:nvPr>
            <p:ph type="chart" idx="15"/>
          </p:nvPr>
        </p:nvSpPr>
        <p:spPr>
          <a:xfrm xmlns:a="http://schemas.openxmlformats.org/drawingml/2006/main">
            <a:off x="6817490" y="1233488"/>
            <a:ext cx="4679186" cy="482441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8" name="Текст 3">
            <a:extLst xmlns:a="http://schemas.openxmlformats.org/drawingml/2006/main">
              <a:ext uri="{FF2B5EF4-FFF2-40B4-BE49-F238E27FC236}">
                <a16:creationId xmlns:a16="http://schemas.microsoft.com/office/drawing/2014/main" id="{8F704CFE-FD2F-40D3-9BB5-99EA168E448F}"/>
              </a:ext>
            </a:extLst>
          </p:cNvPr>
          <p:cNvSpPr>
            <a:spLocks xmlns:a="http://schemas.openxmlformats.org/drawingml/2006/main" noGrp="1"/>
          </p:cNvSpPr>
          <p:nvPr>
            <p:ph type="body" idx="16"/>
          </p:nvPr>
        </p:nvSpPr>
        <p:spPr>
          <a:xfrm xmlns:a="http://schemas.openxmlformats.org/drawingml/2006/main">
            <a:off x="601435" y="1233488"/>
            <a:ext cx="6111091" cy="482441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000">
                <a:latin typeface="Roboto"/>
                <a:ea typeface="Roboto"/>
                <a:cs typeface="Roboto"/>
              </a:defRPr>
            </a:lvl1pPr>
            <a:lvl2pPr>
              <a:buNone/>
              <a:defRPr sz="1700">
                <a:latin typeface="Roboto"/>
                <a:ea typeface="Roboto"/>
                <a:cs typeface="Roboto"/>
              </a:defRPr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 xmlns:a="http://schemas.openxmlformats.org/drawingml/2006/main">
            <a:pPr lvl="0">
              <a:buNone/>
            </a:pPr>
            <a:r>
              <a:t>Образец текста</a:t>
            </a:r>
          </a:p>
          <a:p xmlns:a="http://schemas.openxmlformats.org/drawingml/2006/main">
            <a:pPr lvl="1">
              <a:buNone/>
            </a:pPr>
            <a:r>
              <a:t>Второй уровень</a:t>
            </a:r>
          </a:p>
        </p:txBody>
      </p:sp>
      <p:sp>
        <p:nvSpPr>
          <p:cNvPr id="16" name="Заголовок 5">
            <a:extLst xmlns:a="http://schemas.openxmlformats.org/drawingml/2006/main">
              <a:ext uri="{FF2B5EF4-FFF2-40B4-BE49-F238E27FC236}">
                <a16:creationId xmlns:a16="http://schemas.microsoft.com/office/drawing/2014/main" id="{13ABECFA-9075-3835-4F2D-1AFB5ECF57AA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487136" y="388276"/>
            <a:ext cx="9815779" cy="5353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r>
              <a:t>Заголовок</a:t>
            </a:r>
          </a:p>
        </p:txBody>
      </p:sp>
      <p:pic>
        <p:nvPicPr>
          <p:cNvPr id="10" name="Picture 2">
            <a:extLst xmlns:a="http://schemas.openxmlformats.org/drawingml/2006/main">
              <a:ext uri="{FF2B5EF4-FFF2-40B4-BE49-F238E27FC236}">
                <a16:creationId xmlns:a16="http://schemas.microsoft.com/office/drawing/2014/main" id="{C97AAD0D-4184-4741-86C7-FF905F5B8A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fa67ebf01481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CB2DE3BF-F2EC-44CB-816A-D177EBE125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add9005d284af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175" cy="3824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9.xml><?xml version="1.0" encoding="utf-8"?>
<p:sldLayout xmlns:p="http://schemas.openxmlformats.org/presentationml/2006/main" preserve="1" userDrawn="1">
  <p:cSld name="9 Видео">
    <p:bg>
      <p:bgPr>
        <a:blipFill xmlns:a="http://schemas.openxmlformats.org/drawingml/2006/main" rotWithShape="1">
          <a:blip xmlns:r="http://schemas.openxmlformats.org/officeDocument/2006/relationships" r:embed="R2de68340b63b4dc0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Мультимедиа 6">
            <a:extLst xmlns:a="http://schemas.openxmlformats.org/drawingml/2006/main">
              <a:ext uri="{FF2B5EF4-FFF2-40B4-BE49-F238E27FC236}">
                <a16:creationId xmlns:a16="http://schemas.microsoft.com/office/drawing/2014/main" id="{88C62FAE-67DC-437A-9165-1A09D9A72CD2}"/>
              </a:ext>
            </a:extLst>
          </p:cNvPr>
          <p:cNvSpPr>
            <a:spLocks xmlns:a="http://schemas.openxmlformats.org/drawingml/2006/main" noGrp="1"/>
          </p:cNvSpPr>
          <p:nvPr>
            <p:ph type="media" idx="10"/>
          </p:nvPr>
        </p:nvSpPr>
        <p:spPr>
          <a:xfrm xmlns:a="http://schemas.openxmlformats.org/drawingml/2006/main">
            <a:off x="0" y="0"/>
            <a:ext cx="12191999" cy="625140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b="1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 xmlns:a="http://schemas.openxmlformats.org/drawingml/2006/main">
            <a:endParaRPr/>
          </a:p>
        </p:txBody>
      </p:sp>
      <p:pic>
        <p:nvPicPr>
          <p:cNvPr id="8" name="Picture 2">
            <a:extLst xmlns:a="http://schemas.openxmlformats.org/drawingml/2006/main">
              <a:ext uri="{FF2B5EF4-FFF2-40B4-BE49-F238E27FC236}">
                <a16:creationId xmlns:a16="http://schemas.microsoft.com/office/drawing/2014/main" id="{CE56A8DD-513C-438F-A527-10CE5F62B3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510f3251541b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0671" y="6368602"/>
            <a:ext cx="2584787" cy="382699"/>
          </a:xfrm>
          <a:prstGeom xmlns:a="http://schemas.openxmlformats.org/drawingml/2006/main" prst="rect">
            <a:avLst/>
          </a:prstGeom>
        </p:spPr>
      </p:pic>
      <p:pic>
        <p:nvPicPr>
          <p:cNvPr id="4" name="Рисунок 3">
            <a:extLst xmlns:a="http://schemas.openxmlformats.org/drawingml/2006/main">
              <a:ext uri="{FF2B5EF4-FFF2-40B4-BE49-F238E27FC236}">
                <a16:creationId xmlns:a16="http://schemas.microsoft.com/office/drawing/2014/main" id="{DF2CEFAD-54DB-4F0E-8284-041B018DA0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bc6ed85a784e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05262" y="6377213"/>
            <a:ext cx="629175" cy="382477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0.xml><?xml version="1.0" encoding="utf-8"?>
<p:sldLayout xmlns:p="http://schemas.openxmlformats.org/presentationml/2006/main" preserve="1" userDrawn="1">
  <p:cSld name="10 Спасибо за внимание">
    <p:bg>
      <p:bgPr>
        <a:blipFill xmlns:a="http://schemas.openxmlformats.org/drawingml/2006/main" rotWithShape="1">
          <a:blip xmlns:r="http://schemas.openxmlformats.org/officeDocument/2006/relationships" r:embed="R8b61de87cd014619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Текст 5">
            <a:extLst xmlns:a="http://schemas.openxmlformats.org/drawingml/2006/main">
              <a:ext uri="{FF2B5EF4-FFF2-40B4-BE49-F238E27FC236}">
                <a16:creationId xmlns:a16="http://schemas.microsoft.com/office/drawing/2014/main" id="{1CC2D2C6-C62F-4E69-8109-4E87D91A9E03}"/>
              </a:ext>
            </a:extLst>
          </p:cNvPr>
          <p:cNvSpPr>
            <a:spLocks xmlns:a="http://schemas.openxmlformats.org/drawingml/2006/main" noGrp="1"/>
          </p:cNvSpPr>
          <p:nvPr>
            <p:ph type="body" idx="17" hasCustomPrompt="1"/>
          </p:nvPr>
        </p:nvSpPr>
        <p:spPr>
          <a:xfrm xmlns:a="http://schemas.openxmlformats.org/drawingml/2006/main">
            <a:off x="588741" y="5018112"/>
            <a:ext cx="3770312" cy="98415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40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 xmlns:a="http://schemas.openxmlformats.org/drawingml/2006/main">
            <a:pPr lvl="0">
              <a:buNone/>
            </a:pPr>
            <a:r>
              <a:t>ФИО: </a:t>
            </a:r>
          </a:p>
          <a:p xmlns:a="http://schemas.openxmlformats.org/drawingml/2006/main">
            <a:pPr lvl="0">
              <a:buNone/>
            </a:pPr>
            <a:r>
              <a:t>Должность:</a:t>
            </a:r>
          </a:p>
          <a:p xmlns:a="http://schemas.openxmlformats.org/drawingml/2006/main">
            <a:pPr lvl="0">
              <a:buNone/>
            </a:pPr>
            <a:r>
              <a:t>Контакты:</a:t>
            </a:r>
          </a:p>
          <a:p xmlns:a="http://schemas.openxmlformats.org/drawingml/2006/main">
            <a:pPr lvl="0">
              <a:buNone/>
            </a:pPr>
            <a:endParaRPr/>
          </a:p>
        </p:txBody>
      </p:sp>
      <p:pic>
        <p:nvPicPr>
          <p:cNvPr id="23" name="Picture 3">
            <a:extLst xmlns:a="http://schemas.openxmlformats.org/drawingml/2006/main">
              <a:ext uri="{FF2B5EF4-FFF2-40B4-BE49-F238E27FC236}">
                <a16:creationId xmlns:a16="http://schemas.microsoft.com/office/drawing/2014/main" id="{97844105-5400-424D-8DAE-A8D45B06EB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c5614792404b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841" y="416799"/>
            <a:ext cx="1629401" cy="451658"/>
          </a:xfrm>
          <a:prstGeom xmlns:a="http://schemas.openxmlformats.org/drawingml/2006/main" prst="rect">
            <a:avLst/>
          </a:prstGeom>
        </p:spPr>
      </p:pic>
      <p:pic>
        <p:nvPicPr>
          <p:cNvPr id="24" name="Picture 4">
            <a:extLst xmlns:a="http://schemas.openxmlformats.org/drawingml/2006/main">
              <a:ext uri="{FF2B5EF4-FFF2-40B4-BE49-F238E27FC236}">
                <a16:creationId xmlns:a16="http://schemas.microsoft.com/office/drawing/2014/main" id="{B1FC36C5-E9E4-47A2-BBCD-9DBB3FFECE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78e399e3694a9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93739" y="451536"/>
            <a:ext cx="1879591" cy="382184"/>
          </a:xfrm>
          <a:prstGeom xmlns:a="http://schemas.openxmlformats.org/drawingml/2006/main" prst="rect">
            <a:avLst/>
          </a:prstGeom>
        </p:spPr>
      </p:pic>
      <p:sp>
        <p:nvSpPr>
          <p:cNvPr id="2" name="Прямоугольник 1">
            <a:extLst xmlns:a="http://schemas.openxmlformats.org/drawingml/2006/main">
              <a:ext uri="{FF2B5EF4-FFF2-40B4-BE49-F238E27FC236}">
                <a16:creationId xmlns:a16="http://schemas.microsoft.com/office/drawing/2014/main" id="{713F6270-F769-544D-B561-0F72C8F4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58" y="1237987"/>
            <a:ext cx="4148499" cy="32778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530" b="1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Всероссийский инженерный форум</a:t>
            </a:r>
          </a:p>
        </p:txBody>
      </p:sp>
      <p:sp>
        <p:nvSpPr>
          <p:cNvPr id="3" name="Прямоугольник 2">
            <a:extLst xmlns:a="http://schemas.openxmlformats.org/drawingml/2006/main">
              <a:ext uri="{FF2B5EF4-FFF2-40B4-BE49-F238E27FC236}">
                <a16:creationId xmlns:a16="http://schemas.microsoft.com/office/drawing/2014/main" id="{5EFB771C-686D-3657-E2B7-1CC81F569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918" y="1564257"/>
            <a:ext cx="5502967" cy="52322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 defTabSz="9144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2800" b="1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СИЛА</a:t>
            </a:r>
            <a:r>
              <a:rPr sz="2800" b="1" baseline="0">
                <a:solidFill>
                  <a:schemeClr val="bg1"/>
                </a:solidFill>
                <a:latin typeface="Montserrat"/>
                <a:ea typeface="Montserrat"/>
                <a:cs typeface="Montserrat"/>
              </a:rPr>
              <a:t> ПЛАТФОРМЫ</a:t>
            </a:r>
            <a:endParaRPr sz="2800" b="1">
              <a:solidFill>
                <a:schemeClr val="bg1"/>
              </a:solidFill>
              <a:latin typeface="Montserrat"/>
              <a:ea typeface="Montserrat"/>
              <a:cs typeface="Montserrat"/>
            </a:endParaRPr>
          </a:p>
        </p:txBody>
      </p:sp>
      <p:pic>
        <p:nvPicPr>
          <p:cNvPr id="4" name="Рисунок 3">
            <a:extLst xmlns:a="http://schemas.openxmlformats.org/drawingml/2006/main">
              <a:ext uri="{FF2B5EF4-FFF2-40B4-BE49-F238E27FC236}">
                <a16:creationId xmlns:a16="http://schemas.microsoft.com/office/drawing/2014/main" id="{39EC49E8-4452-401C-B2CF-CB4724FB8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3950eff2d74d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781724" y="1325642"/>
            <a:ext cx="1073792" cy="652761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5977a81c6f4d2e" /><Relationship Type="http://schemas.openxmlformats.org/officeDocument/2006/relationships/slideLayout" Target="/ppt/slideLayouts/slideLayout1.xml" Id="Rebf0254deafb4bf1" /><Relationship Type="http://schemas.openxmlformats.org/officeDocument/2006/relationships/slideLayout" Target="/ppt/slideLayouts/slideLayout2.xml" Id="Rad153c5027804483" /><Relationship Type="http://schemas.openxmlformats.org/officeDocument/2006/relationships/slideLayout" Target="/ppt/slideLayouts/slideLayout3.xml" Id="R1574dce4d683451f" /><Relationship Type="http://schemas.openxmlformats.org/officeDocument/2006/relationships/slideLayout" Target="/ppt/slideLayouts/slideLayout4.xml" Id="R2920c709d2a3439a" /><Relationship Type="http://schemas.openxmlformats.org/officeDocument/2006/relationships/slideLayout" Target="/ppt/slideLayouts/slideLayout5.xml" Id="R7ab61a1aa9aa4944" /><Relationship Type="http://schemas.openxmlformats.org/officeDocument/2006/relationships/slideLayout" Target="/ppt/slideLayouts/slideLayout6.xml" Id="Rc6b627a51e234b50" /><Relationship Type="http://schemas.openxmlformats.org/officeDocument/2006/relationships/slideLayout" Target="/ppt/slideLayouts/slideLayout7.xml" Id="R462a2bebda0340e5" /><Relationship Type="http://schemas.openxmlformats.org/officeDocument/2006/relationships/slideLayout" Target="/ppt/slideLayouts/slideLayout8.xml" Id="R39e41edd19424d90" /><Relationship Type="http://schemas.openxmlformats.org/officeDocument/2006/relationships/slideLayout" Target="/ppt/slideLayouts/slideLayout9.xml" Id="Rc55b7bb8c78a4362" /><Relationship Type="http://schemas.openxmlformats.org/officeDocument/2006/relationships/slideLayout" Target="/ppt/slideLayouts/slideLayout10.xml" Id="R04e61f4d0fab4d8e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bf0254deafb4bf1"/>
    <p:sldLayoutId xmlns:r="http://schemas.openxmlformats.org/officeDocument/2006/relationships" id="2147483650" r:id="Rad153c5027804483"/>
    <p:sldLayoutId xmlns:r="http://schemas.openxmlformats.org/officeDocument/2006/relationships" id="2147483651" r:id="R1574dce4d683451f"/>
    <p:sldLayoutId xmlns:r="http://schemas.openxmlformats.org/officeDocument/2006/relationships" id="2147483652" r:id="R2920c709d2a3439a"/>
    <p:sldLayoutId xmlns:r="http://schemas.openxmlformats.org/officeDocument/2006/relationships" id="2147483653" r:id="R7ab61a1aa9aa4944"/>
    <p:sldLayoutId xmlns:r="http://schemas.openxmlformats.org/officeDocument/2006/relationships" id="2147483654" r:id="Rc6b627a51e234b50"/>
    <p:sldLayoutId xmlns:r="http://schemas.openxmlformats.org/officeDocument/2006/relationships" id="2147483655" r:id="R462a2bebda0340e5"/>
    <p:sldLayoutId xmlns:r="http://schemas.openxmlformats.org/officeDocument/2006/relationships" id="2147483656" r:id="R39e41edd19424d90"/>
    <p:sldLayoutId xmlns:r="http://schemas.openxmlformats.org/officeDocument/2006/relationships" id="2147483657" r:id="Rc55b7bb8c78a4362"/>
    <p:sldLayoutId xmlns:r="http://schemas.openxmlformats.org/officeDocument/2006/relationships" id="2147483658" r:id="R04e61f4d0fab4d8e"/>
  </p:sldLayoutIdLst>
  <p:txStyles>
    <p:titleStyle>
      <a:lvl1pPr xmlns:a="http://schemas.openxmlformats.org/drawingml/2006/main" algn="l" defTabSz="914377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594" indent="-228594" algn="l" defTabSz="914377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783" indent="-228594" algn="l" defTabSz="914377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2971" indent="-228594" algn="l" defTabSz="914377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160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349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537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726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8914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103" indent="-228594" algn="l" defTabSz="914377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189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377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566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754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5943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131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320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509" algn="l" defTabSz="914377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ubuntu"/>
        <a:ea typeface=""/>
        <a:cs typeface=""/>
      </a:majorFont>
      <a:minorFont>
        <a:latin typeface="ubuntu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175e9c50dd4301" /><Relationship Type="http://schemas.openxmlformats.org/officeDocument/2006/relationships/image" Target="/ppt/media/image7.png" Id="R904998dd16ce421c" /><Relationship Type="http://schemas.openxmlformats.org/officeDocument/2006/relationships/image" Target="/ppt/media/image8.png" Id="R393998fae6ad447c" /><Relationship Type="http://schemas.openxmlformats.org/officeDocument/2006/relationships/notesSlide" Target="/ppt/notesSlides/notesSlide1.xml" Id="Rdb1ecd4edfeb47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f3193f0ff14d3f" /><Relationship Type="http://schemas.openxmlformats.org/officeDocument/2006/relationships/image" Target="/ppt/media/image9.png" Id="Ra178146a6c6c44c9" /><Relationship Type="http://schemas.openxmlformats.org/officeDocument/2006/relationships/image" Target="/ppt/media/image10.png" Id="R360e051d21cf4fa8" /><Relationship Type="http://schemas.openxmlformats.org/officeDocument/2006/relationships/notesSlide" Target="/ppt/notesSlides/notesSlide2.xml" Id="Ra5ecf04a400342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5eed42e5404405" /><Relationship Type="http://schemas.openxmlformats.org/officeDocument/2006/relationships/image" Target="/ppt/media/image11.png" Id="R3e15be1153534dbd" /><Relationship Type="http://schemas.openxmlformats.org/officeDocument/2006/relationships/image" Target="/ppt/media/image12.png" Id="R4daded364b5543a8" /><Relationship Type="http://schemas.openxmlformats.org/officeDocument/2006/relationships/notesSlide" Target="/ppt/notesSlides/notesSlide3.xml" Id="R432d5a47d4f04f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c391108ad2640d3" /><Relationship Type="http://schemas.openxmlformats.org/officeDocument/2006/relationships/image" Target="/ppt/media/image5.jpeg" Id="Rbb7bf77af16042fe" /><Relationship Type="http://schemas.openxmlformats.org/officeDocument/2006/relationships/notesSlide" Target="/ppt/notesSlides/notesSlide4.xml" Id="Rfc736d6793434c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9f989a5e30042ef" /><Relationship Type="http://schemas.openxmlformats.org/officeDocument/2006/relationships/image" Target="/ppt/media/image13.png" Id="R81d103262d514315" /><Relationship Type="http://schemas.openxmlformats.org/officeDocument/2006/relationships/notesSlide" Target="/ppt/notesSlides/notesSlide5.xml" Id="R43d57ce736b54bf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21f6c210e1a4c2e" /><Relationship Type="http://schemas.openxmlformats.org/officeDocument/2006/relationships/image" Target="/ppt/media/image14.png" Id="R28f0608b486344e3" /><Relationship Type="http://schemas.openxmlformats.org/officeDocument/2006/relationships/image" Target="/ppt/media/image15.png" Id="Rb527932706d44f1f" /><Relationship Type="http://schemas.openxmlformats.org/officeDocument/2006/relationships/notesSlide" Target="/ppt/notesSlides/notesSlide6.xml" Id="Rab99a510f79241c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e8fc6be21a074840" /><Relationship Type="http://schemas.openxmlformats.org/officeDocument/2006/relationships/image" Target="/ppt/media/image16.png" Id="R4a5dd6e52dac41e9" /><Relationship Type="http://schemas.openxmlformats.org/officeDocument/2006/relationships/notesSlide" Target="/ppt/notesSlides/notesSlide7.xml" Id="R37a996654fc94c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f09ef37d747a4cda" /><Relationship Type="http://schemas.openxmlformats.org/officeDocument/2006/relationships/image" Target="/ppt/media/image17.png" Id="Rb57b190899c8499e" /><Relationship Type="http://schemas.openxmlformats.org/officeDocument/2006/relationships/notesSlide" Target="/ppt/notesSlides/notesSlide8.xml" Id="Rf69ec2a35adb49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7608fbd8332447ad" /><Relationship Type="http://schemas.openxmlformats.org/officeDocument/2006/relationships/image" Target="/ppt/media/image18.png" Id="Race3b7d6e4504ee1" /><Relationship Type="http://schemas.openxmlformats.org/officeDocument/2006/relationships/image" Target="/ppt/media/image19.png" Id="R2cfa054f7444420a" /><Relationship Type="http://schemas.openxmlformats.org/officeDocument/2006/relationships/notesSlide" Target="/ppt/notesSlides/notesSlide9.xml" Id="R7e4918ec002f4b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4c9c13f4f1014cea" /><Relationship Type="http://schemas.openxmlformats.org/officeDocument/2006/relationships/image" Target="/ppt/media/image6.jpeg" Id="Rc98d102992154122" /><Relationship Type="http://schemas.openxmlformats.org/officeDocument/2006/relationships/image" Target="/ppt/media/image7.jpeg" Id="R3283f0820b10478f" /><Relationship Type="http://schemas.openxmlformats.org/officeDocument/2006/relationships/notesSlide" Target="/ppt/notesSlides/notesSlide10.xml" Id="R43f91c6eed454a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910f1d91c6214779" /><Relationship Type="http://schemas.openxmlformats.org/officeDocument/2006/relationships/image" Target="/ppt/media/image20.png" Id="R1a55bc349fed4875" /><Relationship Type="http://schemas.openxmlformats.org/officeDocument/2006/relationships/notesSlide" Target="/ppt/notesSlides/notesSlide11.xml" Id="R931a858165ea4b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b1a9bfa69f2f44ee" /><Relationship Type="http://schemas.openxmlformats.org/officeDocument/2006/relationships/image" Target="/ppt/media/image21.png" Id="Rb1047b1f03524b2c" /><Relationship Type="http://schemas.openxmlformats.org/officeDocument/2006/relationships/notesSlide" Target="/ppt/notesSlides/notesSlide12.xml" Id="Ra07e066bff7b4f1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ace7d0190fd04b31" /><Relationship Type="http://schemas.openxmlformats.org/officeDocument/2006/relationships/image" Target="/ppt/media/image22.png" Id="R88b79b17f0f44351" /><Relationship Type="http://schemas.openxmlformats.org/officeDocument/2006/relationships/notesSlide" Target="/ppt/notesSlides/notesSlide13.xml" Id="R4f53eb5501ff449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092ad7cb2f33405e" /><Relationship Type="http://schemas.openxmlformats.org/officeDocument/2006/relationships/image" Target="/ppt/media/image23.png" Id="R8f90388012f3468c" /><Relationship Type="http://schemas.openxmlformats.org/officeDocument/2006/relationships/notesSlide" Target="/ppt/notesSlides/notesSlide14.xml" Id="R7bf9f972a583418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4d3223244ca459e" /><Relationship Type="http://schemas.openxmlformats.org/officeDocument/2006/relationships/image" Target="/ppt/media/image24.png" Id="R6c91365b07924385" /><Relationship Type="http://schemas.openxmlformats.org/officeDocument/2006/relationships/image" Target="/ppt/media/image25.png" Id="R19cc12ba1ca547bc" /><Relationship Type="http://schemas.openxmlformats.org/officeDocument/2006/relationships/notesSlide" Target="/ppt/notesSlides/notesSlide15.xml" Id="R9cd09f51007540b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40a5955118a34036" /><Relationship Type="http://schemas.openxmlformats.org/officeDocument/2006/relationships/image" Target="/ppt/media/image26.png" Id="R97055ffb1b254fe1" /><Relationship Type="http://schemas.openxmlformats.org/officeDocument/2006/relationships/image" Target="/ppt/media/image27.png" Id="Rd4cfbd1f586c4e63" /><Relationship Type="http://schemas.openxmlformats.org/officeDocument/2006/relationships/notesSlide" Target="/ppt/notesSlides/notesSlide16.xml" Id="R9b361f8023434c1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Цифровая реставрация:&#10;от измерений к истории&#10;">
            <a:extLst xmlns:a="http://schemas.openxmlformats.org/drawingml/2006/main">
              <a:ext uri="{FF2B5EF4-FFF2-40B4-BE49-F238E27FC236}">
                <a16:creationId xmlns:a16="http://schemas.microsoft.com/office/drawing/2014/main" id="{AE204BE6-9E7D-404F-BEAB-91E93D08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52750"/>
            <a:ext cx="7239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Цифровая реставрация:</a:t>
            </a:r>
          </a:p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от измерений к истории</a:t>
            </a:r>
          </a:p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объекта</a:t>
            </a:r>
          </a:p>
        </p:txBody>
      </p:sp>
      <p:sp>
        <p:nvSpPr>
          <p:cNvPr id="2" name="Александр Лапыгин&#10;Генеральный директор&#10;ООО «Р">
            <a:extLst xmlns:a="http://schemas.openxmlformats.org/drawingml/2006/main">
              <a:ext uri="{FF2B5EF4-FFF2-40B4-BE49-F238E27FC236}">
                <a16:creationId xmlns:a16="http://schemas.microsoft.com/office/drawing/2014/main" id="{85DBADFE-5C31-44CF-90DE-8C6125551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5334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Александр Лапыгин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Генеральный директор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ООО «РУСЭКО-СТРОЙПРОЕКТ»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6A1F9-5671-48F1-9109-038C507BA6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998dd16ce421c"/>
          <a:srcRect xmlns:a="http://schemas.openxmlformats.org/drawingml/2006/main" l="3125" t="4167" r="61719" b="69444"/>
          <a:stretch xmlns:a="http://schemas.openxmlformats.org/drawingml/2006/main"/>
        </p:blipFill>
        <p:spPr>
          <a:xfrm xmlns:a="http://schemas.openxmlformats.org/drawingml/2006/main">
            <a:off x="381000" y="285750"/>
            <a:ext cx="4286250" cy="180975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1473E-7084-4AC9-B10F-FD082544D4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998fae6ad447c"/>
          <a:srcRect xmlns:a="http://schemas.openxmlformats.org/drawingml/2006/main" l="2500" t="39000" r="2500" b="39000"/>
          <a:stretch xmlns:a="http://schemas.openxmlformats.org/drawingml/2006/main"/>
        </p:blipFill>
        <p:spPr>
          <a:xfrm xmlns:a="http://schemas.openxmlformats.org/drawingml/2006/main">
            <a:off x="5048250" y="428625"/>
            <a:ext cx="2571750" cy="6000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9235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Спикер и компания">
            <a:extLst xmlns:a="http://schemas.openxmlformats.org/drawingml/2006/main">
              <a:ext uri="{FF2B5EF4-FFF2-40B4-BE49-F238E27FC236}">
                <a16:creationId xmlns:a16="http://schemas.microsoft.com/office/drawing/2014/main" id="{CFBF49E2-96BF-4031-BDB4-9BB4CBD2A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Спикер и компания</a:t>
            </a:r>
          </a:p>
        </p:txBody>
      </p:sp>
      <p:sp>
        <p:nvSpPr>
          <p:cNvPr id="2" name="Место для фотографии спикера">
            <a:extLst xmlns:a="http://schemas.openxmlformats.org/drawingml/2006/main">
              <a:ext uri="{FF2B5EF4-FFF2-40B4-BE49-F238E27FC236}">
                <a16:creationId xmlns:a16="http://schemas.microsoft.com/office/drawing/2014/main" id="{E750E688-D0BE-4CDF-A0D5-474D1F9F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71625"/>
            <a:ext cx="2857500" cy="2857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3F4F7"/>
          </a:solidFill>
          <a:ln xmlns:a="http://schemas.openxmlformats.org/drawingml/2006/main" w="9525">
            <a:solidFill>
              <a:srgbClr val="D8DCE5"/>
            </a:solidFill>
          </a:ln>
        </p:spPr>
      </p:sp>
      <p:sp>
        <p:nvSpPr>
          <p:cNvPr id="4" name="Александр Лапыгин&#10;Генеральный директор&#10;ООО «Р">
            <a:extLst xmlns:a="http://schemas.openxmlformats.org/drawingml/2006/main">
              <a:ext uri="{FF2B5EF4-FFF2-40B4-BE49-F238E27FC236}">
                <a16:creationId xmlns:a16="http://schemas.microsoft.com/office/drawing/2014/main" id="{08663EDB-B5A5-45B4-BF45-B955BC32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81575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6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16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Александр Лапыгин</a:t>
            </a:r>
          </a:p>
          <a:p xmlns:a="http://schemas.openxmlformats.org/drawingml/2006/main">
            <a:pPr>
              <a:buNone/>
              <a:defRPr sz="16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16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Генеральный директор</a:t>
            </a:r>
          </a:p>
          <a:p xmlns:a="http://schemas.openxmlformats.org/drawingml/2006/main">
            <a:pPr>
              <a:buNone/>
              <a:defRPr sz="16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16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ООО «РУСЭКО-СТРОЙПРОЕКТ»</a:t>
            </a:r>
          </a:p>
        </p:txBody>
      </p:sp>
      <p:sp>
        <p:nvSpPr>
          <p:cNvPr id="6" name="РУСЭКО-СТРОЙПРОЕКТ выполняет обследования и л">
            <a:extLst xmlns:a="http://schemas.openxmlformats.org/drawingml/2006/main">
              <a:ext uri="{FF2B5EF4-FFF2-40B4-BE49-F238E27FC236}">
                <a16:creationId xmlns:a16="http://schemas.microsoft.com/office/drawing/2014/main" id="{F70ECD85-CA3A-4775-B430-D7D0F5FF8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62250"/>
            <a:ext cx="73818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РУСЭКО-СТРОЙПРОЕКТ выполняет обследования и лазерное сканирование зданий, разрабатывает BIM-модели и проектную документацию.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Среди работ на объектах наследия — обмерные BIM-модели Императорского Воспитательного дома и научно-проектная документация по сохранению ОКН.</a:t>
            </a:r>
          </a:p>
        </p:txBody>
      </p:sp>
      <p:sp>
        <p:nvSpPr>
          <p:cNvPr id="7" name="02">
            <a:extLst xmlns:a="http://schemas.openxmlformats.org/drawingml/2006/main">
              <a:ext uri="{FF2B5EF4-FFF2-40B4-BE49-F238E27FC236}">
                <a16:creationId xmlns:a16="http://schemas.microsoft.com/office/drawing/2014/main" id="{57CD9611-277A-4D1D-88F3-CB9EDB0D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181A8D-439E-4405-8BFC-106A397E79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78146a6c6c44c9"/>
          <a:srcRect xmlns:a="http://schemas.openxmlformats.org/drawingml/2006/main" l="2500" t="39000" r="2500" b="39000"/>
          <a:stretch xmlns:a="http://schemas.openxmlformats.org/drawingml/2006/main"/>
        </p:blipFill>
        <p:spPr>
          <a:xfrm xmlns:a="http://schemas.openxmlformats.org/drawingml/2006/main">
            <a:off x="4095750" y="1619250"/>
            <a:ext cx="4095750" cy="952500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388F31-1EBD-47C1-B966-3BD65002FF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0e051d21cf4fa8"/>
          <a:stretch xmlns:a="http://schemas.openxmlformats.org/drawingml/2006/main"/>
        </p:blipFill>
        <p:spPr>
          <a:xfrm xmlns:a="http://schemas.openxmlformats.org/drawingml/2006/main">
            <a:off x="843855" y="1571625"/>
            <a:ext cx="2427090" cy="2857500"/>
          </a:xfrm>
          <a:prstGeom xmlns:a="http://schemas.openxmlformats.org/drawingml/2006/main"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Рисунок 6">
            <a:extLst xmlns:a="http://schemas.openxmlformats.org/drawingml/2006/main">
              <a:ext uri="{FF2B5EF4-FFF2-40B4-BE49-F238E27FC236}">
                <a16:creationId xmlns:a16="http://schemas.microsoft.com/office/drawing/2014/main" id="{8E174428-8B40-43E2-8CCE-69AB0A9C2D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5be1153534dbd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Прямоугольник 1">
            <a:extLst xmlns:a="http://schemas.openxmlformats.org/drawingml/2006/main">
              <a:ext uri="{FF2B5EF4-FFF2-40B4-BE49-F238E27FC236}">
                <a16:creationId xmlns:a16="http://schemas.microsoft.com/office/drawing/2014/main" id="{80907BDB-35AB-4E20-B9D7-BD7B8D11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E2A">
              <a:alpha val="85000"/>
            </a:srgbClr>
          </a:solidFill>
          <a:ln xmlns:a="http://schemas.openxmlformats.org/drawingml/2006/main" w="0">
            <a:noFill/>
          </a:ln>
        </p:spPr>
      </p:sp>
      <p:pic>
        <p:nvPic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214BF789-8131-4722-A6EE-86A4F83295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ded364b5543a8"/>
          <a:srcRect xmlns:a="http://schemas.openxmlformats.org/drawingml/2006/main" l="3125" t="4167" r="61719" b="69444"/>
          <a:stretch xmlns:a="http://schemas.openxmlformats.org/drawingml/2006/main"/>
        </p:blipFill>
        <p:spPr>
          <a:xfrm xmlns:a="http://schemas.openxmlformats.org/drawingml/2006/main">
            <a:off x="381000" y="285750"/>
            <a:ext cx="4286250" cy="1809750"/>
          </a:xfrm>
          <a:prstGeom xmlns:a="http://schemas.openxmlformats.org/drawingml/2006/main" prst="rect">
            <a:avLst/>
          </a:prstGeom>
        </p:spPr>
      </p:pic>
      <p:sp>
        <p:nvSpPr>
          <p:cNvPr id="4" name="Цифровая реставрация:&#10;от измерений к истории&#10;">
            <a:extLst xmlns:a="http://schemas.openxmlformats.org/drawingml/2006/main">
              <a:ext uri="{FF2B5EF4-FFF2-40B4-BE49-F238E27FC236}">
                <a16:creationId xmlns:a16="http://schemas.microsoft.com/office/drawing/2014/main" id="{3B7ADA0A-A91C-48D3-A1E7-75C598DF2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5572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Цифровая реставрация:</a:t>
            </a:r>
          </a:p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от измерений к истории</a:t>
            </a:r>
          </a:p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объекта</a:t>
            </a:r>
          </a:p>
        </p:txBody>
      </p:sp>
      <p:sp>
        <p:nvSpPr>
          <p:cNvPr id="5" name="Методология применения&#10;цифровых технологий">
            <a:extLst xmlns:a="http://schemas.openxmlformats.org/drawingml/2006/main">
              <a:ext uri="{FF2B5EF4-FFF2-40B4-BE49-F238E27FC236}">
                <a16:creationId xmlns:a16="http://schemas.microsoft.com/office/drawing/2014/main" id="{D68C6791-C782-4B6D-AFD6-8F46A7CA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Методология применения</a:t>
            </a:r>
          </a:p>
          <a:p xmlns:a="http://schemas.openxmlformats.org/drawingml/2006/main">
            <a:pPr>
              <a:buNone/>
              <a:defRPr sz="18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цифровых технологий</a:t>
            </a:r>
          </a:p>
        </p:txBody>
      </p:sp>
      <p:sp>
        <p:nvSpPr>
          <p:cNvPr id="6" name="Александр Лапыгин&#10;ООО «РУСЭКО-СТРОЙПРОЕКТ»">
            <a:extLst xmlns:a="http://schemas.openxmlformats.org/drawingml/2006/main">
              <a:ext uri="{FF2B5EF4-FFF2-40B4-BE49-F238E27FC236}">
                <a16:creationId xmlns:a16="http://schemas.microsoft.com/office/drawing/2014/main" id="{CEF7CEEC-483B-43EB-B75E-797462FB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Александр Лапыгин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ООО «РУСЭКО-СТРОЙПРОЕКТ»</a:t>
            </a:r>
          </a:p>
        </p:txBody>
      </p:sp>
      <p:sp>
        <p:nvSpPr>
          <p:cNvPr id="8" name="03">
            <a:extLst xmlns:a="http://schemas.openxmlformats.org/drawingml/2006/main">
              <a:ext uri="{FF2B5EF4-FFF2-40B4-BE49-F238E27FC236}">
                <a16:creationId xmlns:a16="http://schemas.microsoft.com/office/drawing/2014/main" id="{588C719B-AEE8-47EB-90B5-DC3CDA37E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Классика: от исследований к проекту и работам">
            <a:extLst xmlns:a="http://schemas.openxmlformats.org/drawingml/2006/main">
              <a:ext uri="{FF2B5EF4-FFF2-40B4-BE49-F238E27FC236}">
                <a16:creationId xmlns:a16="http://schemas.microsoft.com/office/drawing/2014/main" id="{C55ED796-47B8-4B30-A058-E7777813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Классика: от исследований к проекту и работам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0D7B42AC-EDD3-4EF4-90BD-A2ACB65EDD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bf77af16042fe"/>
          <a:stretch xmlns:a="http://schemas.openxmlformats.org/drawingml/2006/main"/>
        </p:blipFill>
        <p:spPr>
          <a:xfrm xmlns:a="http://schemas.openxmlformats.org/drawingml/2006/main">
            <a:off x="927100" y="1190625"/>
            <a:ext cx="4318000" cy="3238500"/>
          </a:xfrm>
          <a:prstGeom xmlns:a="http://schemas.openxmlformats.org/drawingml/2006/main" prst="rect">
            <a:avLst/>
          </a:prstGeom>
        </p:spPr>
      </p:pic>
      <p:sp>
        <p:nvSpPr>
          <p:cNvPr id="3" name="Императорский Воспитательный дом">
            <a:extLst xmlns:a="http://schemas.openxmlformats.org/drawingml/2006/main">
              <a:ext uri="{FF2B5EF4-FFF2-40B4-BE49-F238E27FC236}">
                <a16:creationId xmlns:a16="http://schemas.microsoft.com/office/drawing/2014/main" id="{8D829483-1F73-4CBE-BFDF-EA53A48A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4953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Императорский Воспитательный дом</a:t>
            </a:r>
          </a:p>
        </p:txBody>
      </p:sp>
      <p:sp>
        <p:nvSpPr>
          <p:cNvPr id="4" name="Исследования и обследования&#10;&#10;Обмеры и проектн">
            <a:extLst xmlns:a="http://schemas.openxmlformats.org/drawingml/2006/main">
              <a:ext uri="{FF2B5EF4-FFF2-40B4-BE49-F238E27FC236}">
                <a16:creationId xmlns:a16="http://schemas.microsoft.com/office/drawing/2014/main" id="{39ED9D2C-4C03-49C8-BFA8-EA08F1E5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323975"/>
            <a:ext cx="54768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Исследования и обследования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Обмеры и проектные решения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Согласование и реставрационные работы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Передача комплекта документации</a:t>
            </a:r>
          </a:p>
        </p:txBody>
      </p:sp>
      <p:sp>
        <p:nvSpPr>
          <p:cNvPr id="5" name="САПР, BIM и сканирование уже могут&#10;быть часть">
            <a:extLst xmlns:a="http://schemas.openxmlformats.org/drawingml/2006/main">
              <a:ext uri="{FF2B5EF4-FFF2-40B4-BE49-F238E27FC236}">
                <a16:creationId xmlns:a16="http://schemas.microsoft.com/office/drawing/2014/main" id="{4E889926-4E04-4803-B27A-C4B57CFB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829175"/>
            <a:ext cx="5476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САПР, BIM и сканирование уже могут</a:t>
            </a:r>
          </a:p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быть частью этого процесса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760BAF48-E217-46CB-A2E6-DF24C20BA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Что добавляет работа со связанными данными">
            <a:extLst xmlns:a="http://schemas.openxmlformats.org/drawingml/2006/main">
              <a:ext uri="{FF2B5EF4-FFF2-40B4-BE49-F238E27FC236}">
                <a16:creationId xmlns:a16="http://schemas.microsoft.com/office/drawing/2014/main" id="{B684085B-B38C-4C6A-BAF2-3DCFA8D6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Что добавляет работа со связанными данными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08E63649-5FB6-4590-80F5-26FD69EC2E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103262d51431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333500"/>
            <a:ext cx="12192000" cy="4762500"/>
          </a:xfrm>
          <a:prstGeom xmlns:a="http://schemas.openxmlformats.org/drawingml/2006/main" prst="rect">
            <a:avLst/>
          </a:prstGeom>
        </p:spPr>
      </p:pic>
      <p:sp>
        <p:nvSpPr>
          <p:cNvPr id="3" name="Классический процесс">
            <a:extLst xmlns:a="http://schemas.openxmlformats.org/drawingml/2006/main">
              <a:ext uri="{FF2B5EF4-FFF2-40B4-BE49-F238E27FC236}">
                <a16:creationId xmlns:a16="http://schemas.microsoft.com/office/drawing/2014/main" id="{ED45D75A-9FFA-40C9-BC24-19F6CD79B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Классический процесс</a:t>
            </a:r>
          </a:p>
        </p:txBody>
      </p:sp>
      <p:sp>
        <p:nvSpPr>
          <p:cNvPr id="4" name="Связанные данные">
            <a:extLst xmlns:a="http://schemas.openxmlformats.org/drawingml/2006/main">
              <a:ext uri="{FF2B5EF4-FFF2-40B4-BE49-F238E27FC236}">
                <a16:creationId xmlns:a16="http://schemas.microsoft.com/office/drawing/2014/main" id="{8F690E6A-7F88-46DD-B987-23F488FE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Связанные данные</a:t>
            </a:r>
          </a:p>
        </p:txBody>
      </p:sp>
      <p:sp>
        <p:nvSpPr>
          <p:cNvPr id="5" name="Изучение">
            <a:extLst xmlns:a="http://schemas.openxmlformats.org/drawingml/2006/main">
              <a:ext uri="{FF2B5EF4-FFF2-40B4-BE49-F238E27FC236}">
                <a16:creationId xmlns:a16="http://schemas.microsoft.com/office/drawing/2014/main" id="{B3EA0E64-ADB0-42FA-B3B9-13A32E3D8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240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Изучение</a:t>
            </a:r>
          </a:p>
        </p:txBody>
      </p:sp>
      <p:sp>
        <p:nvSpPr>
          <p:cNvPr id="6" name="Архив&#10;Обследование">
            <a:extLst xmlns:a="http://schemas.openxmlformats.org/drawingml/2006/main">
              <a:ext uri="{FF2B5EF4-FFF2-40B4-BE49-F238E27FC236}">
                <a16:creationId xmlns:a16="http://schemas.microsoft.com/office/drawing/2014/main" id="{D63AEAEB-3EA9-4D11-B2FD-4FFE2F2E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00300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Архив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Обследование</a:t>
            </a:r>
          </a:p>
        </p:txBody>
      </p:sp>
      <p:sp>
        <p:nvSpPr>
          <p:cNvPr id="7" name="Обмеры">
            <a:extLst xmlns:a="http://schemas.openxmlformats.org/drawingml/2006/main">
              <a:ext uri="{FF2B5EF4-FFF2-40B4-BE49-F238E27FC236}">
                <a16:creationId xmlns:a16="http://schemas.microsoft.com/office/drawing/2014/main" id="{B844E4EA-230A-4ACF-9610-71AB03924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19240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Обмеры</a:t>
            </a:r>
          </a:p>
        </p:txBody>
      </p:sp>
      <p:sp>
        <p:nvSpPr>
          <p:cNvPr id="8" name="Геометрия&#10;объекта">
            <a:extLst xmlns:a="http://schemas.openxmlformats.org/drawingml/2006/main">
              <a:ext uri="{FF2B5EF4-FFF2-40B4-BE49-F238E27FC236}">
                <a16:creationId xmlns:a16="http://schemas.microsoft.com/office/drawing/2014/main" id="{2DFDFE99-9CAB-40B0-A8BB-F45BCBF9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400300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Геометрия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объекта</a:t>
            </a:r>
          </a:p>
        </p:txBody>
      </p:sp>
      <p:sp>
        <p:nvSpPr>
          <p:cNvPr id="9" name="Проект">
            <a:extLst xmlns:a="http://schemas.openxmlformats.org/drawingml/2006/main">
              <a:ext uri="{FF2B5EF4-FFF2-40B4-BE49-F238E27FC236}">
                <a16:creationId xmlns:a16="http://schemas.microsoft.com/office/drawing/2014/main" id="{4E8729BE-DEEB-4143-A335-2E367F121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9240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Проект</a:t>
            </a:r>
          </a:p>
        </p:txBody>
      </p:sp>
      <p:sp>
        <p:nvSpPr>
          <p:cNvPr id="10" name="Чертежи и&#10;решения">
            <a:extLst xmlns:a="http://schemas.openxmlformats.org/drawingml/2006/main">
              <a:ext uri="{FF2B5EF4-FFF2-40B4-BE49-F238E27FC236}">
                <a16:creationId xmlns:a16="http://schemas.microsoft.com/office/drawing/2014/main" id="{2089E5D4-BA13-4F25-BE69-E2FDD469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00300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Чертежи и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решения</a:t>
            </a:r>
          </a:p>
        </p:txBody>
      </p:sp>
      <p:sp>
        <p:nvSpPr>
          <p:cNvPr id="11" name="Согласование">
            <a:extLst xmlns:a="http://schemas.openxmlformats.org/drawingml/2006/main">
              <a:ext uri="{FF2B5EF4-FFF2-40B4-BE49-F238E27FC236}">
                <a16:creationId xmlns:a16="http://schemas.microsoft.com/office/drawing/2014/main" id="{9ABBD7E3-52F0-4810-881B-4B28C4FF9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240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Согласование</a:t>
            </a:r>
          </a:p>
        </p:txBody>
      </p:sp>
      <p:sp>
        <p:nvSpPr>
          <p:cNvPr id="12" name="Проверка&#10;комплекта">
            <a:extLst xmlns:a="http://schemas.openxmlformats.org/drawingml/2006/main">
              <a:ext uri="{FF2B5EF4-FFF2-40B4-BE49-F238E27FC236}">
                <a16:creationId xmlns:a16="http://schemas.microsoft.com/office/drawing/2014/main" id="{ADEE8882-048C-4438-ACBE-4CE7606D7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00300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Проверка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комплекта</a:t>
            </a:r>
          </a:p>
        </p:txBody>
      </p:sp>
      <p:sp>
        <p:nvSpPr>
          <p:cNvPr id="13" name="Работы">
            <a:extLst xmlns:a="http://schemas.openxmlformats.org/drawingml/2006/main">
              <a:ext uri="{FF2B5EF4-FFF2-40B4-BE49-F238E27FC236}">
                <a16:creationId xmlns:a16="http://schemas.microsoft.com/office/drawing/2014/main" id="{EB8A3B29-9DCE-47F3-A33E-95829047D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9240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Работы</a:t>
            </a:r>
          </a:p>
        </p:txBody>
      </p:sp>
      <p:sp>
        <p:nvSpPr>
          <p:cNvPr id="14" name="Реставрация">
            <a:extLst xmlns:a="http://schemas.openxmlformats.org/drawingml/2006/main">
              <a:ext uri="{FF2B5EF4-FFF2-40B4-BE49-F238E27FC236}">
                <a16:creationId xmlns:a16="http://schemas.microsoft.com/office/drawing/2014/main" id="{A48DA896-81BB-4311-988A-93620380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400300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Реставрация</a:t>
            </a:r>
          </a:p>
        </p:txBody>
      </p:sp>
      <p:sp>
        <p:nvSpPr>
          <p:cNvPr id="15" name="Передача">
            <a:extLst xmlns:a="http://schemas.openxmlformats.org/drawingml/2006/main">
              <a:ext uri="{FF2B5EF4-FFF2-40B4-BE49-F238E27FC236}">
                <a16:creationId xmlns:a16="http://schemas.microsoft.com/office/drawing/2014/main" id="{B4FAD28E-9C28-4367-B890-B64505B5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924050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Передача</a:t>
            </a:r>
          </a:p>
        </p:txBody>
      </p:sp>
      <p:sp>
        <p:nvSpPr>
          <p:cNvPr id="16" name="Документы">
            <a:extLst xmlns:a="http://schemas.openxmlformats.org/drawingml/2006/main">
              <a:ext uri="{FF2B5EF4-FFF2-40B4-BE49-F238E27FC236}">
                <a16:creationId xmlns:a16="http://schemas.microsoft.com/office/drawing/2014/main" id="{7A2A1800-26E7-4F89-9568-64088924B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00300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Документы</a:t>
            </a:r>
          </a:p>
        </p:txBody>
      </p:sp>
      <p:sp>
        <p:nvSpPr>
          <p:cNvPr id="17" name="Источники">
            <a:extLst xmlns:a="http://schemas.openxmlformats.org/drawingml/2006/main">
              <a:ext uri="{FF2B5EF4-FFF2-40B4-BE49-F238E27FC236}">
                <a16:creationId xmlns:a16="http://schemas.microsoft.com/office/drawing/2014/main" id="{A548C298-A0BE-442B-B9AE-82A02120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952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Источники</a:t>
            </a:r>
          </a:p>
        </p:txBody>
      </p:sp>
      <p:sp>
        <p:nvSpPr>
          <p:cNvPr id="18" name="Связь с&#10;элементами">
            <a:extLst xmlns:a="http://schemas.openxmlformats.org/drawingml/2006/main">
              <a:ext uri="{FF2B5EF4-FFF2-40B4-BE49-F238E27FC236}">
                <a16:creationId xmlns:a16="http://schemas.microsoft.com/office/drawing/2014/main" id="{E1A7215B-4352-4A01-9303-F2075546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95775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Связь с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элементами</a:t>
            </a:r>
          </a:p>
        </p:txBody>
      </p:sp>
      <p:sp>
        <p:nvSpPr>
          <p:cNvPr id="19" name="Облако точек">
            <a:extLst xmlns:a="http://schemas.openxmlformats.org/drawingml/2006/main">
              <a:ext uri="{FF2B5EF4-FFF2-40B4-BE49-F238E27FC236}">
                <a16:creationId xmlns:a16="http://schemas.microsoft.com/office/drawing/2014/main" id="{438B0FC5-0CBB-4622-A347-97DA8B74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81952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Облако точек</a:t>
            </a:r>
          </a:p>
        </p:txBody>
      </p:sp>
      <p:sp>
        <p:nvSpPr>
          <p:cNvPr id="20" name="Исходные&#10;измерения">
            <a:extLst xmlns:a="http://schemas.openxmlformats.org/drawingml/2006/main">
              <a:ext uri="{FF2B5EF4-FFF2-40B4-BE49-F238E27FC236}">
                <a16:creationId xmlns:a16="http://schemas.microsoft.com/office/drawing/2014/main" id="{A43EBA49-758B-4040-A5E9-F3B9EAF0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295775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Исходные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измерения</a:t>
            </a:r>
          </a:p>
        </p:txBody>
      </p:sp>
      <p:sp>
        <p:nvSpPr>
          <p:cNvPr id="21" name="Модель">
            <a:extLst xmlns:a="http://schemas.openxmlformats.org/drawingml/2006/main">
              <a:ext uri="{FF2B5EF4-FFF2-40B4-BE49-F238E27FC236}">
                <a16:creationId xmlns:a16="http://schemas.microsoft.com/office/drawing/2014/main" id="{E7E87EF4-3C57-4935-8169-E359F89A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81952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Модель</a:t>
            </a:r>
          </a:p>
        </p:txBody>
      </p:sp>
      <p:sp>
        <p:nvSpPr>
          <p:cNvPr id="22" name="Связанные&#10;сведения">
            <a:extLst xmlns:a="http://schemas.openxmlformats.org/drawingml/2006/main">
              <a:ext uri="{FF2B5EF4-FFF2-40B4-BE49-F238E27FC236}">
                <a16:creationId xmlns:a16="http://schemas.microsoft.com/office/drawing/2014/main" id="{6C9DDFDB-02F4-4495-9C13-A8FC27F0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295775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Связанные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сведения</a:t>
            </a:r>
          </a:p>
        </p:txBody>
      </p:sp>
      <p:sp>
        <p:nvSpPr>
          <p:cNvPr id="23" name="Общие&#10;версии">
            <a:extLst xmlns:a="http://schemas.openxmlformats.org/drawingml/2006/main">
              <a:ext uri="{FF2B5EF4-FFF2-40B4-BE49-F238E27FC236}">
                <a16:creationId xmlns:a16="http://schemas.microsoft.com/office/drawing/2014/main" id="{E164253F-B90F-45A2-B93D-25C084EF0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819525"/>
            <a:ext cx="1638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Общие</a:t>
            </a:r>
          </a:p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версии</a:t>
            </a:r>
          </a:p>
        </p:txBody>
      </p:sp>
      <p:sp>
        <p:nvSpPr>
          <p:cNvPr id="24" name="Статусы&#10;и доступ">
            <a:extLst xmlns:a="http://schemas.openxmlformats.org/drawingml/2006/main">
              <a:ext uri="{FF2B5EF4-FFF2-40B4-BE49-F238E27FC236}">
                <a16:creationId xmlns:a16="http://schemas.microsoft.com/office/drawing/2014/main" id="{5FE08309-AD29-430D-BD6B-C90C54A22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410075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Статусы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 доступ</a:t>
            </a:r>
          </a:p>
        </p:txBody>
      </p:sp>
      <p:sp>
        <p:nvSpPr>
          <p:cNvPr id="25" name="Наблюдения">
            <a:extLst xmlns:a="http://schemas.openxmlformats.org/drawingml/2006/main">
              <a:ext uri="{FF2B5EF4-FFF2-40B4-BE49-F238E27FC236}">
                <a16:creationId xmlns:a16="http://schemas.microsoft.com/office/drawing/2014/main" id="{F197BA5D-84DC-493C-B050-565A11BE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9525"/>
            <a:ext cx="1638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Наблюдения</a:t>
            </a:r>
          </a:p>
        </p:txBody>
      </p:sp>
      <p:sp>
        <p:nvSpPr>
          <p:cNvPr id="26" name="Обновление&#10;данных">
            <a:extLst xmlns:a="http://schemas.openxmlformats.org/drawingml/2006/main">
              <a:ext uri="{FF2B5EF4-FFF2-40B4-BE49-F238E27FC236}">
                <a16:creationId xmlns:a16="http://schemas.microsoft.com/office/drawing/2014/main" id="{0A5EE9E6-AE23-4253-8B87-C2D3CE1C7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95775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Обновление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данных</a:t>
            </a:r>
          </a:p>
        </p:txBody>
      </p:sp>
      <p:sp>
        <p:nvSpPr>
          <p:cNvPr id="27" name="История&#10;объекта">
            <a:extLst xmlns:a="http://schemas.openxmlformats.org/drawingml/2006/main">
              <a:ext uri="{FF2B5EF4-FFF2-40B4-BE49-F238E27FC236}">
                <a16:creationId xmlns:a16="http://schemas.microsoft.com/office/drawing/2014/main" id="{62697C73-4631-4ED6-875D-D371BEED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3819525"/>
            <a:ext cx="1638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История</a:t>
            </a:r>
          </a:p>
          <a:p xmlns:a="http://schemas.openxmlformats.org/drawingml/2006/main">
            <a:pPr>
              <a:buNone/>
              <a:defRPr sz="18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объекта</a:t>
            </a:r>
          </a:p>
        </p:txBody>
      </p:sp>
      <p:sp>
        <p:nvSpPr>
          <p:cNvPr id="28" name="Повторное&#10;применение">
            <a:extLst xmlns:a="http://schemas.openxmlformats.org/drawingml/2006/main">
              <a:ext uri="{FF2B5EF4-FFF2-40B4-BE49-F238E27FC236}">
                <a16:creationId xmlns:a16="http://schemas.microsoft.com/office/drawing/2014/main" id="{F3139F12-7A6A-4598-B66B-662E87F3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10075"/>
            <a:ext cx="16383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Повторное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применение</a:t>
            </a:r>
          </a:p>
        </p:txBody>
      </p:sp>
      <p:sp>
        <p:nvSpPr>
          <p:cNvPr id="29" name="Данные остаются с объектом и переходят к след">
            <a:extLst xmlns:a="http://schemas.openxmlformats.org/drawingml/2006/main">
              <a:ext uri="{FF2B5EF4-FFF2-40B4-BE49-F238E27FC236}">
                <a16:creationId xmlns:a16="http://schemas.microsoft.com/office/drawing/2014/main" id="{B061400F-B63E-4741-8D1A-FAFABB06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95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Данные остаются с объектом и переходят к следующей команде</a:t>
            </a:r>
          </a:p>
        </p:txBody>
      </p:sp>
      <p:sp>
        <p:nvSpPr>
          <p:cNvPr id="30" name="03">
            <a:extLst xmlns:a="http://schemas.openxmlformats.org/drawingml/2006/main">
              <a:ext uri="{FF2B5EF4-FFF2-40B4-BE49-F238E27FC236}">
                <a16:creationId xmlns:a16="http://schemas.microsoft.com/office/drawing/2014/main" id="{2CB71A31-96ED-41CA-AF6C-3A2C7242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Съёмка сохраняет состояние объекта">
            <a:extLst xmlns:a="http://schemas.openxmlformats.org/drawingml/2006/main">
              <a:ext uri="{FF2B5EF4-FFF2-40B4-BE49-F238E27FC236}">
                <a16:creationId xmlns:a16="http://schemas.microsoft.com/office/drawing/2014/main" id="{2FB925F8-9F4B-4E06-B4EB-987D87F1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Съёмка сохраняет состояние объекта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FE75017F-7FB7-4773-8781-AAB0B8A98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0608b486344e3"/>
          <a:srcRect xmlns:a="http://schemas.openxmlformats.org/drawingml/2006/main" l="5965" t="0" r="59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00150"/>
            <a:ext cx="3429000" cy="2190750"/>
          </a:xfrm>
          <a:prstGeom xmlns:a="http://schemas.openxmlformats.org/drawingml/2006/main" prst="rect">
            <a:avLst/>
          </a:prstGeom>
        </p:spPr>
      </p:pic>
      <p:pic>
        <p:nvPic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229B9467-B80D-48F9-866E-48AE65043C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7932706d44f1f"/>
          <a:srcRect xmlns:a="http://schemas.openxmlformats.org/drawingml/2006/main" l="0" t="79" r="0" b="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24350" y="1200150"/>
            <a:ext cx="7239000" cy="3314700"/>
          </a:xfrm>
          <a:prstGeom xmlns:a="http://schemas.openxmlformats.org/drawingml/2006/main" prst="rect">
            <a:avLst/>
          </a:prstGeom>
        </p:spPr>
      </p:pic>
      <p:sp>
        <p:nvSpPr>
          <p:cNvPr id="4" name="Полевые работы">
            <a:extLst xmlns:a="http://schemas.openxmlformats.org/drawingml/2006/main">
              <a:ext uri="{FF2B5EF4-FFF2-40B4-BE49-F238E27FC236}">
                <a16:creationId xmlns:a16="http://schemas.microsoft.com/office/drawing/2014/main" id="{1ABE0448-C846-4552-AA69-F27C5A1A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Полевые работы</a:t>
            </a:r>
          </a:p>
        </p:txBody>
      </p:sp>
      <p:sp>
        <p:nvSpPr>
          <p:cNvPr id="5" name="Облако точек Императорского Воспитательного д">
            <a:extLst xmlns:a="http://schemas.openxmlformats.org/drawingml/2006/main">
              <a:ext uri="{FF2B5EF4-FFF2-40B4-BE49-F238E27FC236}">
                <a16:creationId xmlns:a16="http://schemas.microsoft.com/office/drawing/2014/main" id="{E634E62D-9D43-462D-9666-BAD5B5EC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610100"/>
            <a:ext cx="723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Облако точек Императорского Воспитательного дома</a:t>
            </a:r>
          </a:p>
        </p:txBody>
      </p:sp>
      <p:sp>
        <p:nvSpPr>
          <p:cNvPr id="6" name="Координатная основа&#10;и сведения о съёмке">
            <a:extLst xmlns:a="http://schemas.openxmlformats.org/drawingml/2006/main">
              <a:ext uri="{FF2B5EF4-FFF2-40B4-BE49-F238E27FC236}">
                <a16:creationId xmlns:a16="http://schemas.microsoft.com/office/drawing/2014/main" id="{9926BDF7-9C4F-4446-8D21-CD77E63D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Координатная основа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 сведения о съёмке</a:t>
            </a:r>
          </a:p>
        </p:txBody>
      </p:sp>
      <p:sp>
        <p:nvSpPr>
          <p:cNvPr id="7" name="Обмеры и сечения сегодня. Возможность вернуть">
            <a:extLst xmlns:a="http://schemas.openxmlformats.org/drawingml/2006/main">
              <a:ext uri="{FF2B5EF4-FFF2-40B4-BE49-F238E27FC236}">
                <a16:creationId xmlns:a16="http://schemas.microsoft.com/office/drawing/2014/main" id="{5D98BA1E-BD91-45AE-B506-2EA1E1734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Обмеры и сечения сегодня. Возможность вернуться к исходным данным завтра.</a:t>
            </a:r>
          </a:p>
        </p:txBody>
      </p:sp>
      <p:sp>
        <p:nvSpPr>
          <p:cNvPr id="8" name="nanoCAD Облака точек / ReClouds — обработка о">
            <a:extLst xmlns:a="http://schemas.openxmlformats.org/drawingml/2006/main">
              <a:ext uri="{FF2B5EF4-FFF2-40B4-BE49-F238E27FC236}">
                <a16:creationId xmlns:a16="http://schemas.microsoft.com/office/drawing/2014/main" id="{F5B00665-F294-4446-92F9-039EEC92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nanoCAD Облака точек / ReClouds — обработка облаков, сечения, подготовка геометрии</a:t>
            </a:r>
          </a:p>
        </p:txBody>
      </p:sp>
      <p:sp>
        <p:nvSpPr>
          <p:cNvPr id="9" name="03">
            <a:extLst xmlns:a="http://schemas.openxmlformats.org/drawingml/2006/main">
              <a:ext uri="{FF2B5EF4-FFF2-40B4-BE49-F238E27FC236}">
                <a16:creationId xmlns:a16="http://schemas.microsoft.com/office/drawing/2014/main" id="{28027847-0C81-4917-8676-B896F97D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81898538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nanoCAD Облака точек: рабочие операции">
            <a:extLst xmlns:a="http://schemas.openxmlformats.org/drawingml/2006/main">
              <a:ext uri="{FF2B5EF4-FFF2-40B4-BE49-F238E27FC236}">
                <a16:creationId xmlns:a16="http://schemas.microsoft.com/office/drawing/2014/main" id="{3645DE35-94DC-4A59-A2D9-963B067C4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nanoCAD Облака точек: рабочие операции</a:t>
            </a:r>
          </a:p>
        </p:txBody>
      </p:sp>
      <p:sp>
        <p:nvSpPr>
          <p:cNvPr id="2" name="100–200 млн">
            <a:extLst xmlns:a="http://schemas.openxmlformats.org/drawingml/2006/main">
              <a:ext uri="{FF2B5EF4-FFF2-40B4-BE49-F238E27FC236}">
                <a16:creationId xmlns:a16="http://schemas.microsoft.com/office/drawing/2014/main" id="{58B17108-94C1-436D-8DF0-6004D0D0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447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200" b="1">
                <a:solidFill>
                  <a:srgbClr val="1737A5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3200" b="1">
                <a:solidFill>
                  <a:srgbClr val="1737A5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1737A5"/>
                </a:solidFill>
                <a:latin typeface="Montserrat"/>
                <a:ea typeface="Montserrat"/>
                <a:cs typeface="Montserrat"/>
              </a:rPr>
              <a:t>100–200 млн</a:t>
            </a:r>
          </a:p>
        </p:txBody>
      </p:sp>
      <p:sp>
        <p:nvSpPr>
          <p:cNvPr id="3" name="точек в опробованных облаках">
            <a:extLst xmlns:a="http://schemas.openxmlformats.org/drawingml/2006/main">
              <a:ext uri="{FF2B5EF4-FFF2-40B4-BE49-F238E27FC236}">
                <a16:creationId xmlns:a16="http://schemas.microsoft.com/office/drawing/2014/main" id="{2EFD6587-EC45-4CD9-A6EC-4C5F5FBD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4286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точек в опробованных облаках</a:t>
            </a:r>
          </a:p>
        </p:txBody>
      </p:sp>
      <p:sp>
        <p:nvSpPr>
          <p:cNvPr id="4" name="Импорт LAS / E57&#10;&#10;Сечения и прореживание&#10;&#10;Пов">
            <a:extLst xmlns:a="http://schemas.openxmlformats.org/drawingml/2006/main">
              <a:ext uri="{FF2B5EF4-FFF2-40B4-BE49-F238E27FC236}">
                <a16:creationId xmlns:a16="http://schemas.microsoft.com/office/drawing/2014/main" id="{8171398B-F92A-44A0-983D-D41B78EB7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476250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Импорт LAS / E57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Сечения и прореживание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Повторная регистрация пары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ранее совмещённых сканов</a:t>
            </a:r>
          </a:p>
        </p:txBody>
      </p:sp>
      <p:pic>
        <p:nvPicPr>
          <p:cNvPr id="5" name="Рисунок 4">
            <a:extLst xmlns:a="http://schemas.openxmlformats.org/drawingml/2006/main">
              <a:ext uri="{FF2B5EF4-FFF2-40B4-BE49-F238E27FC236}">
                <a16:creationId xmlns:a16="http://schemas.microsoft.com/office/drawing/2014/main" id="{CEB474CE-FE9E-4BD0-9004-0FC7D9E9BD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dd6e52dac41e9"/>
          <a:srcRect xmlns:a="http://schemas.openxmlformats.org/drawingml/2006/main" l="12500" t="12000" r="0" b="44000"/>
          <a:stretch xmlns:a="http://schemas.openxmlformats.org/drawingml/2006/main"/>
        </p:blipFill>
        <p:spPr>
          <a:xfrm xmlns:a="http://schemas.openxmlformats.org/drawingml/2006/main">
            <a:off x="5734050" y="1209675"/>
            <a:ext cx="5829300" cy="2257425"/>
          </a:xfrm>
          <a:prstGeom xmlns:a="http://schemas.openxmlformats.org/drawingml/2006/main" prst="rect">
            <a:avLst/>
          </a:prstGeom>
        </p:spPr>
      </p:pic>
      <p:pic>
        <p:nvPicPr>
          <p:cNvPr id="6" name="Рисунок 5">
            <a:extLst xmlns:a="http://schemas.openxmlformats.org/drawingml/2006/main">
              <a:ext uri="{FF2B5EF4-FFF2-40B4-BE49-F238E27FC236}">
                <a16:creationId xmlns:a16="http://schemas.microsoft.com/office/drawing/2014/main" id="{6E0DCE54-F337-495E-BCE3-5D177E8800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5dd6e52dac41e9"/>
          <a:srcRect xmlns:a="http://schemas.openxmlformats.org/drawingml/2006/main" l="0" t="80000" r="67000" b="2500"/>
          <a:stretch xmlns:a="http://schemas.openxmlformats.org/drawingml/2006/main"/>
        </p:blipFill>
        <p:spPr>
          <a:xfrm xmlns:a="http://schemas.openxmlformats.org/drawingml/2006/main">
            <a:off x="5734050" y="3771900"/>
            <a:ext cx="5829300" cy="1619250"/>
          </a:xfrm>
          <a:prstGeom xmlns:a="http://schemas.openxmlformats.org/drawingml/2006/main" prst="rect">
            <a:avLst/>
          </a:prstGeom>
        </p:spPr>
      </p:pic>
      <p:sp>
        <p:nvSpPr>
          <p:cNvPr id="7" name="Положение выбранной пары сканов сохранилось">
            <a:extLst xmlns:a="http://schemas.openxmlformats.org/drawingml/2006/main">
              <a:ext uri="{FF2B5EF4-FFF2-40B4-BE49-F238E27FC236}">
                <a16:creationId xmlns:a16="http://schemas.microsoft.com/office/drawing/2014/main" id="{CD681E05-4981-4160-BAE9-B139B100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3514725"/>
            <a:ext cx="5829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Положение выбранной пары сканов сохранилось</a:t>
            </a:r>
          </a:p>
        </p:txBody>
      </p:sp>
      <p:sp>
        <p:nvSpPr>
          <p:cNvPr id="8" name="nanoCAD Облака точек / ReClouds • пробная раб">
            <a:extLst xmlns:a="http://schemas.openxmlformats.org/drawingml/2006/main">
              <a:ext uri="{FF2B5EF4-FFF2-40B4-BE49-F238E27FC236}">
                <a16:creationId xmlns:a16="http://schemas.microsoft.com/office/drawing/2014/main" id="{90A9A81A-FC90-47C0-A102-CC73E970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nanoCAD Облака точек / ReClouds • пробная работа команды, 08.10.2026</a:t>
            </a:r>
          </a:p>
        </p:txBody>
      </p:sp>
      <p:sp>
        <p:nvSpPr>
          <p:cNvPr id="9" name="04">
            <a:extLst xmlns:a="http://schemas.openxmlformats.org/drawingml/2006/main">
              <a:ext uri="{FF2B5EF4-FFF2-40B4-BE49-F238E27FC236}">
                <a16:creationId xmlns:a16="http://schemas.microsoft.com/office/drawing/2014/main" id="{079F0B0B-1923-4A28-AD5E-711A4B6D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66215607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Классификация под задачу реставрации">
            <a:extLst xmlns:a="http://schemas.openxmlformats.org/drawingml/2006/main">
              <a:ext uri="{FF2B5EF4-FFF2-40B4-BE49-F238E27FC236}">
                <a16:creationId xmlns:a16="http://schemas.microsoft.com/office/drawing/2014/main" id="{4BD91264-F8FF-4E40-BA94-F3FC9900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Классификация под задачу реставрации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5050074E-22C0-412B-87A8-9E3E035241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b190899c8499e"/>
          <a:srcRect xmlns:a="http://schemas.openxmlformats.org/drawingml/2006/main" l="12" t="0" r="1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219200"/>
            <a:ext cx="7543800" cy="3857625"/>
          </a:xfrm>
          <a:prstGeom xmlns:a="http://schemas.openxmlformats.org/drawingml/2006/main" prst="rect">
            <a:avLst/>
          </a:prstGeom>
        </p:spPr>
      </p:pic>
      <p:sp>
        <p:nvSpPr>
          <p:cNvPr id="3" name="В тесте кровли">
            <a:extLst xmlns:a="http://schemas.openxmlformats.org/drawingml/2006/main">
              <a:ext uri="{FF2B5EF4-FFF2-40B4-BE49-F238E27FC236}">
                <a16:creationId xmlns:a16="http://schemas.microsoft.com/office/drawing/2014/main" id="{2E4602FE-AB99-40F1-B8BC-8EEDB256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1285875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Тест модуля классификации</a:t>
            </a:r>
            <a:endParaRPr sz="2000" b="1">
              <a:solidFill>
                <a:srgbClr val="AE1685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" name="Люди попали в классы&#10;зданий и растительности.">
            <a:extLst xmlns:a="http://schemas.openxmlformats.org/drawingml/2006/main">
              <a:ext uri="{FF2B5EF4-FFF2-40B4-BE49-F238E27FC236}">
                <a16:creationId xmlns:a16="http://schemas.microsoft.com/office/drawing/2014/main" id="{75DF9F9A-9B31-4FA1-89B9-521E3F3D0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113648"/>
            <a:ext cx="3048000" cy="1077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Под задачи реставрации требуется отдельная адаптация</a:t>
            </a: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.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Автоматическая классификация: пример из пилот">
            <a:extLst xmlns:a="http://schemas.openxmlformats.org/drawingml/2006/main">
              <a:ext uri="{FF2B5EF4-FFF2-40B4-BE49-F238E27FC236}">
                <a16:creationId xmlns:a16="http://schemas.microsoft.com/office/drawing/2014/main" id="{C7D295A6-6F6A-4559-BB48-0061D850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762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Автоматическая классификация: пример из пилота команды</a:t>
            </a:r>
          </a:p>
        </p:txBody>
      </p:sp>
      <p:sp>
        <p:nvSpPr>
          <p:cNvPr id="6" name="nanoCAD Облака точек / ReClouds — классификац">
            <a:extLst xmlns:a="http://schemas.openxmlformats.org/drawingml/2006/main">
              <a:ext uri="{FF2B5EF4-FFF2-40B4-BE49-F238E27FC236}">
                <a16:creationId xmlns:a16="http://schemas.microsoft.com/office/drawing/2014/main" id="{E23E8E9B-10C2-4870-827E-71F2C526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nanoCAD Облака точек / ReClouds — классификация облаков</a:t>
            </a:r>
          </a:p>
        </p:txBody>
      </p:sp>
      <p:sp>
        <p:nvSpPr>
          <p:cNvPr id="7" name="05">
            <a:extLst xmlns:a="http://schemas.openxmlformats.org/drawingml/2006/main">
              <a:ext uri="{FF2B5EF4-FFF2-40B4-BE49-F238E27FC236}">
                <a16:creationId xmlns:a16="http://schemas.microsoft.com/office/drawing/2014/main" id="{779A5DB6-6C26-41B0-A69A-FCC365CE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1207677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Архивные материалы и искусственный интеллект">
            <a:extLst xmlns:a="http://schemas.openxmlformats.org/drawingml/2006/main">
              <a:ext uri="{FF2B5EF4-FFF2-40B4-BE49-F238E27FC236}">
                <a16:creationId xmlns:a16="http://schemas.microsoft.com/office/drawing/2014/main" id="{232CF492-73DD-438B-8D38-7562BAFF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Архивные материалы и искусственный интеллект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9A077A0A-EC1D-4010-94A5-B2458A2D6A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e3b7d6e4504ee1"/>
          <a:stretch xmlns:a="http://schemas.openxmlformats.org/drawingml/2006/main"/>
        </p:blipFill>
        <p:spPr>
          <a:xfrm xmlns:a="http://schemas.openxmlformats.org/drawingml/2006/main">
            <a:off x="609600" y="1163372"/>
            <a:ext cx="7086600" cy="3988332"/>
          </a:xfrm>
          <a:prstGeom xmlns:a="http://schemas.openxmlformats.org/drawingml/2006/main" prst="rect">
            <a:avLst/>
          </a:prstGeom>
        </p:spPr>
      </p:pic>
      <p:sp>
        <p:nvSpPr>
          <p:cNvPr id="3" name="Источники связаны&#10;с элементами модели">
            <a:extLst xmlns:a="http://schemas.openxmlformats.org/drawingml/2006/main">
              <a:ext uri="{FF2B5EF4-FFF2-40B4-BE49-F238E27FC236}">
                <a16:creationId xmlns:a16="http://schemas.microsoft.com/office/drawing/2014/main" id="{6610906E-A4DA-4714-B4B4-1B2F085B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1266825"/>
            <a:ext cx="3524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Источники связаны</a:t>
            </a:r>
          </a:p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с элементами модели</a:t>
            </a:r>
          </a:p>
        </p:txBody>
      </p:sp>
      <p:sp>
        <p:nvSpPr>
          <p:cNvPr id="4" name="ИИ помогает распознавать&#10;и находить сведения&#10;">
            <a:extLst xmlns:a="http://schemas.openxmlformats.org/drawingml/2006/main">
              <a:ext uri="{FF2B5EF4-FFF2-40B4-BE49-F238E27FC236}">
                <a16:creationId xmlns:a16="http://schemas.microsoft.com/office/drawing/2014/main" id="{823E6F3B-44F8-4603-A08E-8D303E92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362200"/>
            <a:ext cx="3524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ИИ помогает распознавать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 находить сведения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Эксперт сопоставляет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источники и периоды</a:t>
            </a:r>
          </a:p>
        </p:txBody>
      </p:sp>
      <p:pic>
        <p:nvPicPr>
          <p:cNvPr id="5" name="Рисунок 4">
            <a:extLst xmlns:a="http://schemas.openxmlformats.org/drawingml/2006/main">
              <a:ext uri="{FF2B5EF4-FFF2-40B4-BE49-F238E27FC236}">
                <a16:creationId xmlns:a16="http://schemas.microsoft.com/office/drawing/2014/main" id="{3ED5C478-78DB-4FB6-8A84-CA49B2F245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fa054f7444420a"/>
          <a:stretch xmlns:a="http://schemas.openxmlformats.org/drawingml/2006/main"/>
        </p:blipFill>
        <p:spPr>
          <a:xfrm xmlns:a="http://schemas.openxmlformats.org/drawingml/2006/main">
            <a:off x="8428038" y="4286250"/>
            <a:ext cx="2717800" cy="904875"/>
          </a:xfrm>
          <a:prstGeom xmlns:a="http://schemas.openxmlformats.org/drawingml/2006/main" prst="rect">
            <a:avLst/>
          </a:prstGeom>
        </p:spPr>
      </p:pic>
      <p:sp>
        <p:nvSpPr>
          <p:cNvPr id="6" name="План БТИ из материалов объекта">
            <a:extLst xmlns:a="http://schemas.openxmlformats.org/drawingml/2006/main">
              <a:ext uri="{FF2B5EF4-FFF2-40B4-BE49-F238E27FC236}">
                <a16:creationId xmlns:a16="http://schemas.microsoft.com/office/drawing/2014/main" id="{DC615933-911E-404F-88CA-70C63D21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267325"/>
            <a:ext cx="34575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План БТИ из материалов объекта</a:t>
            </a:r>
          </a:p>
        </p:txBody>
      </p:sp>
      <p:sp>
        <p:nvSpPr>
          <p:cNvPr id="7" name="Платформа nanoCAD / «Растр» — подготовка и ве">
            <a:extLst xmlns:a="http://schemas.openxmlformats.org/drawingml/2006/main">
              <a:ext uri="{FF2B5EF4-FFF2-40B4-BE49-F238E27FC236}">
                <a16:creationId xmlns:a16="http://schemas.microsoft.com/office/drawing/2014/main" id="{7D50B698-4494-41AD-B7AE-66EDE626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5475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Платформа nanoCAD / «Растр» — подготовка и векторизация сканов</a:t>
            </a:r>
          </a:p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NSR Specification — работа с нормативными и техническими текстами</a:t>
            </a:r>
          </a:p>
        </p:txBody>
      </p:sp>
      <p:sp>
        <p:nvSpPr>
          <p:cNvPr id="8" name="07">
            <a:extLst xmlns:a="http://schemas.openxmlformats.org/drawingml/2006/main">
              <a:ext uri="{FF2B5EF4-FFF2-40B4-BE49-F238E27FC236}">
                <a16:creationId xmlns:a16="http://schemas.microsoft.com/office/drawing/2014/main" id="{1313E0DF-78E2-461E-AB55-22DDB9776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Модель объединяет сведения об объекте">
            <a:extLst xmlns:a="http://schemas.openxmlformats.org/drawingml/2006/main">
              <a:ext uri="{FF2B5EF4-FFF2-40B4-BE49-F238E27FC236}">
                <a16:creationId xmlns:a16="http://schemas.microsoft.com/office/drawing/2014/main" id="{41614503-6095-4B6C-83B4-0ADD36D6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Модель объединяет сведения об объекте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B0989B1A-5DA1-420E-828A-F66B9969EC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8d102992154122"/>
          <a:srcRect xmlns:a="http://schemas.openxmlformats.org/drawingml/2006/main" l="3000" t="27000" r="3000" b="5000"/>
          <a:stretch xmlns:a="http://schemas.openxmlformats.org/drawingml/2006/main"/>
        </p:blipFill>
        <p:spPr>
          <a:xfrm xmlns:a="http://schemas.openxmlformats.org/drawingml/2006/main">
            <a:off x="609600" y="1171575"/>
            <a:ext cx="3476625" cy="3714750"/>
          </a:xfrm>
          <a:prstGeom xmlns:a="http://schemas.openxmlformats.org/drawingml/2006/main" prst="rect">
            <a:avLst/>
          </a:prstGeom>
        </p:spPr>
      </p:pic>
      <p:pic>
        <p:nvPicPr>
          <p:cNvPr id="3" name="Рисунок 2">
            <a:extLst xmlns:a="http://schemas.openxmlformats.org/drawingml/2006/main">
              <a:ext uri="{FF2B5EF4-FFF2-40B4-BE49-F238E27FC236}">
                <a16:creationId xmlns:a16="http://schemas.microsoft.com/office/drawing/2014/main" id="{261F660D-B240-4425-9936-7AF965CF5D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83f0820b10478f"/>
          <a:srcRect xmlns:a="http://schemas.openxmlformats.org/drawingml/2006/main" l="2000" t="26000" r="2000" b="5000"/>
          <a:stretch xmlns:a="http://schemas.openxmlformats.org/drawingml/2006/main"/>
        </p:blipFill>
        <p:spPr>
          <a:xfrm xmlns:a="http://schemas.openxmlformats.org/drawingml/2006/main">
            <a:off x="4267200" y="1171575"/>
            <a:ext cx="3476625" cy="3714750"/>
          </a:xfrm>
          <a:prstGeom xmlns:a="http://schemas.openxmlformats.org/drawingml/2006/main" prst="rect">
            <a:avLst/>
          </a:prstGeom>
        </p:spPr>
      </p:pic>
      <p:sp>
        <p:nvSpPr>
          <p:cNvPr id="4" name="Обмерные данные">
            <a:extLst xmlns:a="http://schemas.openxmlformats.org/drawingml/2006/main">
              <a:ext uri="{FF2B5EF4-FFF2-40B4-BE49-F238E27FC236}">
                <a16:creationId xmlns:a16="http://schemas.microsoft.com/office/drawing/2014/main" id="{47C7B49B-AC51-430B-A18E-28DEA9C3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Обмерные данные</a:t>
            </a:r>
          </a:p>
        </p:txBody>
      </p:sp>
      <p:sp>
        <p:nvSpPr>
          <p:cNvPr id="5" name="Информационная модель">
            <a:extLst xmlns:a="http://schemas.openxmlformats.org/drawingml/2006/main">
              <a:ext uri="{FF2B5EF4-FFF2-40B4-BE49-F238E27FC236}">
                <a16:creationId xmlns:a16="http://schemas.microsoft.com/office/drawing/2014/main" id="{E4FCBB5E-7343-4993-87A1-1E0EAB6B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00062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2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2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Информационная модель</a:t>
            </a:r>
          </a:p>
        </p:txBody>
      </p:sp>
      <p:sp>
        <p:nvSpPr>
          <p:cNvPr id="6" name="Геометрия и конструкции&#10;&#10;Материалы и состояни">
            <a:extLst xmlns:a="http://schemas.openxmlformats.org/drawingml/2006/main">
              <a:ext uri="{FF2B5EF4-FFF2-40B4-BE49-F238E27FC236}">
                <a16:creationId xmlns:a16="http://schemas.microsoft.com/office/drawing/2014/main" id="{D7C71A00-195C-4077-90E8-AA65FD79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457325"/>
            <a:ext cx="333375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Геометрия и конструкции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Материалы и состояние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Источники и периоды</a:t>
            </a:r>
          </a:p>
          <a:p xmlns:a="http://schemas.openxmlformats.org/drawingml/2006/main">
            <a:endParaRPr sz="2000" b="0">
              <a:solidFill>
                <a:srgbClr val="141722"/>
              </a:solidFill>
              <a:latin typeface="Roboto"/>
              <a:ea typeface="Roboto"/>
              <a:cs typeface="Roboto"/>
            </a:endParaRP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Проектные решения</a:t>
            </a:r>
          </a:p>
        </p:txBody>
      </p:sp>
      <p:sp>
        <p:nvSpPr>
          <p:cNvPr id="7" name="Детализация — под задачу">
            <a:extLst xmlns:a="http://schemas.openxmlformats.org/drawingml/2006/main">
              <a:ext uri="{FF2B5EF4-FFF2-40B4-BE49-F238E27FC236}">
                <a16:creationId xmlns:a16="http://schemas.microsoft.com/office/drawing/2014/main" id="{C4142E16-276D-4F02-A1B9-4422D2612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619625"/>
            <a:ext cx="3333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Детализация — под задачу</a:t>
            </a:r>
          </a:p>
        </p:txBody>
      </p:sp>
      <p:sp>
        <p:nvSpPr>
          <p:cNvPr id="8" name="nanoCAD BIM Строительство: «Архитектура» и «К">
            <a:extLst xmlns:a="http://schemas.openxmlformats.org/drawingml/2006/main">
              <a:ext uri="{FF2B5EF4-FFF2-40B4-BE49-F238E27FC236}">
                <a16:creationId xmlns:a16="http://schemas.microsoft.com/office/drawing/2014/main" id="{BD859BD5-663A-46BA-9DE4-9465F939B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nanoCAD BIM Строительство: «Архитектура» и «Конструкции»</a:t>
            </a:r>
          </a:p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Платформа nanoCAD — выпуск чертежей DWG</a:t>
            </a:r>
          </a:p>
        </p:txBody>
      </p:sp>
      <p:sp>
        <p:nvSpPr>
          <p:cNvPr id="9" name="07">
            <a:extLst xmlns:a="http://schemas.openxmlformats.org/drawingml/2006/main">
              <a:ext uri="{FF2B5EF4-FFF2-40B4-BE49-F238E27FC236}">
                <a16:creationId xmlns:a16="http://schemas.microsoft.com/office/drawing/2014/main" id="{FE6873FD-C3FF-4D59-A120-15E0BB7F3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7954923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Совместная работа и преемственность">
            <a:extLst xmlns:a="http://schemas.openxmlformats.org/drawingml/2006/main">
              <a:ext uri="{FF2B5EF4-FFF2-40B4-BE49-F238E27FC236}">
                <a16:creationId xmlns:a16="http://schemas.microsoft.com/office/drawing/2014/main" id="{134F149E-7020-4C7C-8D8B-9923FC33D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Совместная работа и преемственность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0F9C7DB4-25F9-4D7B-B310-7BFCDAC512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5bc349fed48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381125"/>
            <a:ext cx="12192000" cy="4191000"/>
          </a:xfrm>
          <a:prstGeom xmlns:a="http://schemas.openxmlformats.org/drawingml/2006/main" prst="rect">
            <a:avLst/>
          </a:prstGeom>
        </p:spPr>
      </p:pic>
      <p:sp>
        <p:nvSpPr>
          <p:cNvPr id="3" name="Участники проекта">
            <a:extLst xmlns:a="http://schemas.openxmlformats.org/drawingml/2006/main">
              <a:ext uri="{FF2B5EF4-FFF2-40B4-BE49-F238E27FC236}">
                <a16:creationId xmlns:a16="http://schemas.microsoft.com/office/drawing/2014/main" id="{701D6524-6021-4025-8CB8-D9173AFD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295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Участники проекта</a:t>
            </a:r>
          </a:p>
        </p:txBody>
      </p:sp>
      <p:sp>
        <p:nvSpPr>
          <p:cNvPr id="4" name="Заказчик, исследователь&#10;Проектировщик&#10;Подрядч">
            <a:extLst xmlns:a="http://schemas.openxmlformats.org/drawingml/2006/main">
              <a:ext uri="{FF2B5EF4-FFF2-40B4-BE49-F238E27FC236}">
                <a16:creationId xmlns:a16="http://schemas.microsoft.com/office/drawing/2014/main" id="{45BBB3F2-6189-4612-B47B-38112C91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2952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Заказчик, исследователь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Проектировщик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Подрядчик</a:t>
            </a:r>
          </a:p>
        </p:txBody>
      </p:sp>
      <p:sp>
        <p:nvSpPr>
          <p:cNvPr id="5" name="Среда общих данных">
            <a:extLst xmlns:a="http://schemas.openxmlformats.org/drawingml/2006/main">
              <a:ext uri="{FF2B5EF4-FFF2-40B4-BE49-F238E27FC236}">
                <a16:creationId xmlns:a16="http://schemas.microsoft.com/office/drawing/2014/main" id="{4AE2D8CB-3F0F-4A05-A361-BBC1EB3F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1790700"/>
            <a:ext cx="2905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Среда общих данных</a:t>
            </a:r>
          </a:p>
        </p:txBody>
      </p:sp>
      <p:sp>
        <p:nvSpPr>
          <p:cNvPr id="6" name="Версии, статусы, замечания&#10;Согласования">
            <a:extLst xmlns:a="http://schemas.openxmlformats.org/drawingml/2006/main">
              <a:ext uri="{FF2B5EF4-FFF2-40B4-BE49-F238E27FC236}">
                <a16:creationId xmlns:a16="http://schemas.microsoft.com/office/drawing/2014/main" id="{8B77E414-32CB-4B49-BFFA-0891FF0C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2257425"/>
            <a:ext cx="2905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Версии, статусы, замечания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Согласования</a:t>
            </a:r>
          </a:p>
        </p:txBody>
      </p:sp>
      <p:sp>
        <p:nvSpPr>
          <p:cNvPr id="7" name="Актуальный комплект">
            <a:extLst xmlns:a="http://schemas.openxmlformats.org/drawingml/2006/main">
              <a:ext uri="{FF2B5EF4-FFF2-40B4-BE49-F238E27FC236}">
                <a16:creationId xmlns:a16="http://schemas.microsoft.com/office/drawing/2014/main" id="{E5CBF638-47F2-4E05-AFA4-BDE02A6C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8425" y="3200400"/>
            <a:ext cx="323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00" b="0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600" b="0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600" b="0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Актуальный комплект</a:t>
            </a:r>
          </a:p>
        </p:txBody>
      </p:sp>
      <p:sp>
        <p:nvSpPr>
          <p:cNvPr id="8" name="Итоговый&#10;комплект">
            <a:extLst xmlns:a="http://schemas.openxmlformats.org/drawingml/2006/main">
              <a:ext uri="{FF2B5EF4-FFF2-40B4-BE49-F238E27FC236}">
                <a16:creationId xmlns:a16="http://schemas.microsoft.com/office/drawing/2014/main" id="{F6C33683-7605-4971-9D48-D8EB2138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3028950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Итоговый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комплект</a:t>
            </a:r>
          </a:p>
        </p:txBody>
      </p:sp>
      <p:sp>
        <p:nvSpPr>
          <p:cNvPr id="9" name="Цифровая история&#10;объекта">
            <a:extLst xmlns:a="http://schemas.openxmlformats.org/drawingml/2006/main">
              <a:ext uri="{FF2B5EF4-FFF2-40B4-BE49-F238E27FC236}">
                <a16:creationId xmlns:a16="http://schemas.microsoft.com/office/drawing/2014/main" id="{A69A5125-4705-47BF-962B-5F6E1697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4038600"/>
            <a:ext cx="2952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Цифровая история</a:t>
            </a:r>
          </a:p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объекта</a:t>
            </a:r>
          </a:p>
        </p:txBody>
      </p:sp>
      <p:sp>
        <p:nvSpPr>
          <p:cNvPr id="10" name="Хранитель данных&#10;Состав и правила доступа">
            <a:extLst xmlns:a="http://schemas.openxmlformats.org/drawingml/2006/main">
              <a:ext uri="{FF2B5EF4-FFF2-40B4-BE49-F238E27FC236}">
                <a16:creationId xmlns:a16="http://schemas.microsoft.com/office/drawing/2014/main" id="{FBDE0480-891B-4544-A1F9-E9125F025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4829175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Хранитель данных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Состав и правила доступа</a:t>
            </a:r>
          </a:p>
        </p:txBody>
      </p:sp>
      <p:sp>
        <p:nvSpPr>
          <p:cNvPr id="11" name="Следующий этап">
            <a:extLst xmlns:a="http://schemas.openxmlformats.org/drawingml/2006/main">
              <a:ext uri="{FF2B5EF4-FFF2-40B4-BE49-F238E27FC236}">
                <a16:creationId xmlns:a16="http://schemas.microsoft.com/office/drawing/2014/main" id="{A47850FE-915A-4C28-B167-822DD2A2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038600"/>
            <a:ext cx="2905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Следующий этап</a:t>
            </a:r>
          </a:p>
        </p:txBody>
      </p:sp>
      <p:sp>
        <p:nvSpPr>
          <p:cNvPr id="12" name="Новая команда использует&#10;сохранённые данные">
            <a:extLst xmlns:a="http://schemas.openxmlformats.org/drawingml/2006/main">
              <a:ext uri="{FF2B5EF4-FFF2-40B4-BE49-F238E27FC236}">
                <a16:creationId xmlns:a16="http://schemas.microsoft.com/office/drawing/2014/main" id="{7F3C5949-836D-447E-A69A-5B427F46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543425"/>
            <a:ext cx="290512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Новая команда использует</a:t>
            </a:r>
          </a:p>
          <a:p xmlns:a="http://schemas.openxmlformats.org/drawingml/2006/main">
            <a:pPr>
              <a:buNone/>
              <a:defRPr sz="18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8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сохранённые данные</a:t>
            </a:r>
          </a:p>
        </p:txBody>
      </p:sp>
      <p:sp>
        <p:nvSpPr>
          <p:cNvPr id="13" name="В пределах проекта">
            <a:extLst xmlns:a="http://schemas.openxmlformats.org/drawingml/2006/main">
              <a:ext uri="{FF2B5EF4-FFF2-40B4-BE49-F238E27FC236}">
                <a16:creationId xmlns:a16="http://schemas.microsoft.com/office/drawing/2014/main" id="{411906CD-1494-41A8-B34C-AAC05FAB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3286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8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В пределах проекта</a:t>
            </a:r>
          </a:p>
        </p:txBody>
      </p:sp>
      <p:sp>
        <p:nvSpPr>
          <p:cNvPr id="14" name="nano360 или&#10;TDMS Фарватер Web">
            <a:extLst xmlns:a="http://schemas.openxmlformats.org/drawingml/2006/main">
              <a:ext uri="{FF2B5EF4-FFF2-40B4-BE49-F238E27FC236}">
                <a16:creationId xmlns:a16="http://schemas.microsoft.com/office/drawing/2014/main" id="{8AC4A9EC-BBCE-42E5-93A1-554D2909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3286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nano360 или</a:t>
            </a:r>
          </a:p>
          <a:p xmlns:a="http://schemas.openxmlformats.org/drawingml/2006/main">
            <a:pPr>
              <a:buNone/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TDMS Фарватер Web</a:t>
            </a:r>
          </a:p>
        </p:txBody>
      </p:sp>
      <p:sp>
        <p:nvSpPr>
          <p:cNvPr id="15" name="Заказчик организует передачу и долгосрочное х">
            <a:extLst xmlns:a="http://schemas.openxmlformats.org/drawingml/2006/main">
              <a:ext uri="{FF2B5EF4-FFF2-40B4-BE49-F238E27FC236}">
                <a16:creationId xmlns:a16="http://schemas.microsoft.com/office/drawing/2014/main" id="{F8A07249-B251-476A-A9AA-96B965C4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5475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Заказчик организует передачу и долгосрочное хранение данных объекта</a:t>
            </a:r>
          </a:p>
        </p:txBody>
      </p:sp>
      <p:sp>
        <p:nvSpPr>
          <p:cNvPr id="16" name="09">
            <a:extLst xmlns:a="http://schemas.openxmlformats.org/drawingml/2006/main">
              <a:ext uri="{FF2B5EF4-FFF2-40B4-BE49-F238E27FC236}">
                <a16:creationId xmlns:a16="http://schemas.microsoft.com/office/drawing/2014/main" id="{70A95ACD-2453-4C4C-A767-F80775D8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Наблюдения продолжают историю объекта">
            <a:extLst xmlns:a="http://schemas.openxmlformats.org/drawingml/2006/main">
              <a:ext uri="{FF2B5EF4-FFF2-40B4-BE49-F238E27FC236}">
                <a16:creationId xmlns:a16="http://schemas.microsoft.com/office/drawing/2014/main" id="{2B83F14F-94B0-4F0C-BC86-3D61256C5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Наблюдения продолжают историю объекта</a:t>
            </a:r>
          </a:p>
        </p:txBody>
      </p:sp>
      <p:pic>
        <p:nvPicPr>
          <p:cNvPr id="2" name="Рисунок 1">
            <a:extLst xmlns:a="http://schemas.openxmlformats.org/drawingml/2006/main">
              <a:ext uri="{FF2B5EF4-FFF2-40B4-BE49-F238E27FC236}">
                <a16:creationId xmlns:a16="http://schemas.microsoft.com/office/drawing/2014/main" id="{5EDDF81C-47F9-4445-97A9-60A5FA0D1D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047b1f03524b2c"/>
          <a:stretch xmlns:a="http://schemas.openxmlformats.org/drawingml/2006/main"/>
        </p:blipFill>
        <p:spPr>
          <a:xfrm xmlns:a="http://schemas.openxmlformats.org/drawingml/2006/main">
            <a:off x="609600" y="1201472"/>
            <a:ext cx="7086600" cy="3988332"/>
          </a:xfrm>
          <a:prstGeom xmlns:a="http://schemas.openxmlformats.org/drawingml/2006/main" prst="rect">
            <a:avLst/>
          </a:prstGeom>
        </p:spPr>
      </p:pic>
      <p:sp>
        <p:nvSpPr>
          <p:cNvPr id="3" name="Повторная съёмка">
            <a:extLst xmlns:a="http://schemas.openxmlformats.org/drawingml/2006/main">
              <a:ext uri="{FF2B5EF4-FFF2-40B4-BE49-F238E27FC236}">
                <a16:creationId xmlns:a16="http://schemas.microsoft.com/office/drawing/2014/main" id="{4E02B51A-169C-4CB5-B95A-FA4422264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304925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Повторная съёмка</a:t>
            </a:r>
          </a:p>
        </p:txBody>
      </p:sp>
      <p:sp>
        <p:nvSpPr>
          <p:cNvPr id="4" name="Сравнение геометрии&#10;по эпохам">
            <a:extLst xmlns:a="http://schemas.openxmlformats.org/drawingml/2006/main">
              <a:ext uri="{FF2B5EF4-FFF2-40B4-BE49-F238E27FC236}">
                <a16:creationId xmlns:a16="http://schemas.microsoft.com/office/drawing/2014/main" id="{B081CC29-88F3-4C22-93A6-66DFE427A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809750"/>
            <a:ext cx="342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Сравнение геометрии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по эпохам</a:t>
            </a:r>
          </a:p>
        </p:txBody>
      </p:sp>
      <p:sp>
        <p:nvSpPr>
          <p:cNvPr id="5" name="Датчики под риски объекта">
            <a:extLst xmlns:a="http://schemas.openxmlformats.org/drawingml/2006/main">
              <a:ext uri="{FF2B5EF4-FFF2-40B4-BE49-F238E27FC236}">
                <a16:creationId xmlns:a16="http://schemas.microsoft.com/office/drawing/2014/main" id="{987E3EA5-9BCE-4BCA-A507-8EDCA3C3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67025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Датчики под риски объекта</a:t>
            </a:r>
          </a:p>
        </p:txBody>
      </p:sp>
      <p:sp>
        <p:nvSpPr>
          <p:cNvPr id="6" name="Трещины, перемещения,&#10;микроклимат">
            <a:extLst xmlns:a="http://schemas.openxmlformats.org/drawingml/2006/main">
              <a:ext uri="{FF2B5EF4-FFF2-40B4-BE49-F238E27FC236}">
                <a16:creationId xmlns:a16="http://schemas.microsoft.com/office/drawing/2014/main" id="{81DE5550-83BF-44D6-8E12-F5495A6D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676650"/>
            <a:ext cx="342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Трещины, перемещения,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микроклимат</a:t>
            </a:r>
          </a:p>
        </p:txBody>
      </p:sp>
      <p:sp>
        <p:nvSpPr>
          <p:cNvPr id="7" name="Наблюдение, оценка, решение">
            <a:extLst xmlns:a="http://schemas.openxmlformats.org/drawingml/2006/main">
              <a:ext uri="{FF2B5EF4-FFF2-40B4-BE49-F238E27FC236}">
                <a16:creationId xmlns:a16="http://schemas.microsoft.com/office/drawing/2014/main" id="{CC08382B-937B-4309-9454-2F507154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85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Наблюдение, оценка, решение</a:t>
            </a:r>
          </a:p>
        </p:txBody>
      </p:sp>
      <p:sp>
        <p:nvSpPr>
          <p:cNvPr id="8" name="nanoCAD Облака точек / «Геотехнический монито">
            <a:extLst xmlns:a="http://schemas.openxmlformats.org/drawingml/2006/main">
              <a:ext uri="{FF2B5EF4-FFF2-40B4-BE49-F238E27FC236}">
                <a16:creationId xmlns:a16="http://schemas.microsoft.com/office/drawing/2014/main" id="{E54C50C3-4DD7-4771-9C3F-B5EAB61BB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5475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nanoCAD Облака точек / «Геотехнический мониторинг» — анализ геометрии по сканам</a:t>
            </a:r>
          </a:p>
        </p:txBody>
      </p:sp>
      <p:sp>
        <p:nvSpPr>
          <p:cNvPr id="9" name="10">
            <a:extLst xmlns:a="http://schemas.openxmlformats.org/drawingml/2006/main">
              <a:ext uri="{FF2B5EF4-FFF2-40B4-BE49-F238E27FC236}">
                <a16:creationId xmlns:a16="http://schemas.microsoft.com/office/drawing/2014/main" id="{2353FDA0-4A7F-44DF-86EA-E5F45575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Что получаем вдобавок к проекту">
            <a:extLst xmlns:a="http://schemas.openxmlformats.org/drawingml/2006/main">
              <a:ext uri="{FF2B5EF4-FFF2-40B4-BE49-F238E27FC236}">
                <a16:creationId xmlns:a16="http://schemas.microsoft.com/office/drawing/2014/main" id="{E1612A08-2932-4CE6-BBC4-D89AC12B4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Что получаем вдобавок к проекту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A3B9A-6860-4E6B-8168-B11EC2CD40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b79b17f0f44351"/>
          <a:stretch xmlns:a="http://schemas.openxmlformats.org/drawingml/2006/main"/>
        </p:blipFill>
        <p:spPr>
          <a:xfrm xmlns:a="http://schemas.openxmlformats.org/drawingml/2006/main">
            <a:off x="5432995" y="1362075"/>
            <a:ext cx="6126610" cy="3448050"/>
          </a:xfrm>
          <a:prstGeom xmlns:a="http://schemas.openxmlformats.org/drawingml/2006/main" prst="rect">
            <a:avLst/>
          </a:prstGeom>
        </p:spPr>
      </p:pic>
      <p:sp>
        <p:nvSpPr>
          <p:cNvPr id="3" name="Классический результат">
            <a:extLst xmlns:a="http://schemas.openxmlformats.org/drawingml/2006/main">
              <a:ext uri="{FF2B5EF4-FFF2-40B4-BE49-F238E27FC236}">
                <a16:creationId xmlns:a16="http://schemas.microsoft.com/office/drawing/2014/main" id="{994B9222-23A0-4D63-9DEC-95F3A0A8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4524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Классический результат</a:t>
            </a:r>
          </a:p>
        </p:txBody>
      </p:sp>
      <p:sp>
        <p:nvSpPr>
          <p:cNvPr id="4" name="Комплект проектной&#10;документации">
            <a:extLst xmlns:a="http://schemas.openxmlformats.org/drawingml/2006/main">
              <a:ext uri="{FF2B5EF4-FFF2-40B4-BE49-F238E27FC236}">
                <a16:creationId xmlns:a16="http://schemas.microsoft.com/office/drawing/2014/main" id="{B203C050-C7D6-4AA8-9D66-CE261993C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4524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Комплект проектной</a:t>
            </a:r>
          </a:p>
          <a:p xmlns:a="http://schemas.openxmlformats.org/drawingml/2006/main">
            <a:pPr>
              <a:buNone/>
              <a:defRPr sz="24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документации</a:t>
            </a:r>
          </a:p>
        </p:txBody>
      </p:sp>
      <p:sp>
        <p:nvSpPr>
          <p:cNvPr id="5" name="Для согласования&#10;и выполнения работ">
            <a:extLst xmlns:a="http://schemas.openxmlformats.org/drawingml/2006/main">
              <a:ext uri="{FF2B5EF4-FFF2-40B4-BE49-F238E27FC236}">
                <a16:creationId xmlns:a16="http://schemas.microsoft.com/office/drawing/2014/main" id="{38C548B7-5BAF-46AC-9F5F-DD6CB18CB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4524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Для согласования</a:t>
            </a:r>
          </a:p>
          <a:p xmlns:a="http://schemas.openxmlformats.org/drawingml/2006/main">
            <a:pPr>
              <a:buNone/>
              <a:defRPr sz="20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и выполнения работ</a:t>
            </a:r>
          </a:p>
        </p:txBody>
      </p:sp>
      <p:sp>
        <p:nvSpPr>
          <p:cNvPr id="6" name="Дополнительный результат">
            <a:extLst xmlns:a="http://schemas.openxmlformats.org/drawingml/2006/main">
              <a:ext uri="{FF2B5EF4-FFF2-40B4-BE49-F238E27FC236}">
                <a16:creationId xmlns:a16="http://schemas.microsoft.com/office/drawing/2014/main" id="{2AE36B2A-1FC1-4A46-A661-058514BC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452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Дополнительный результат</a:t>
            </a:r>
          </a:p>
        </p:txBody>
      </p:sp>
      <p:sp>
        <p:nvSpPr>
          <p:cNvPr id="7" name="Облака точек и источники&#10;Связи с элементами м">
            <a:extLst xmlns:a="http://schemas.openxmlformats.org/drawingml/2006/main">
              <a:ext uri="{FF2B5EF4-FFF2-40B4-BE49-F238E27FC236}">
                <a16:creationId xmlns:a16="http://schemas.microsoft.com/office/drawing/2014/main" id="{4EFD0388-8919-4EA6-92FF-5A03F1A4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4667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Облака точек и источники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Связи с элементами модели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История изменений и наблюдений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Повторное использование данных</a:t>
            </a:r>
          </a:p>
        </p:txBody>
      </p:sp>
      <p:sp>
        <p:nvSpPr>
          <p:cNvPr id="8" name="Документация&#10;+ цифровая история объекта">
            <a:extLst xmlns:a="http://schemas.openxmlformats.org/drawingml/2006/main">
              <a:ext uri="{FF2B5EF4-FFF2-40B4-BE49-F238E27FC236}">
                <a16:creationId xmlns:a16="http://schemas.microsoft.com/office/drawing/2014/main" id="{0D4052C6-1385-40C5-A4BE-4533D9F57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038725"/>
            <a:ext cx="5810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AE1685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400" b="1">
                <a:solidFill>
                  <a:srgbClr val="AE1685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AE1685"/>
                </a:solidFill>
                <a:latin typeface="Montserrat"/>
                <a:ea typeface="Montserrat"/>
                <a:cs typeface="Montserrat"/>
              </a:rPr>
              <a:t>Документация</a:t>
            </a:r>
          </a:p>
          <a:p xmlns:a="http://schemas.openxmlformats.org/drawingml/2006/main">
            <a:pPr>
              <a:buNone/>
              <a:defRPr sz="2400" b="1">
                <a:solidFill>
                  <a:srgbClr val="AE1685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AE1685"/>
                </a:solidFill>
                <a:latin typeface="Montserrat"/>
                <a:ea typeface="Montserrat"/>
                <a:cs typeface="Montserrat"/>
              </a:rPr>
              <a:t>+ цифровая история объекта</a:t>
            </a:r>
          </a:p>
        </p:txBody>
      </p:sp>
      <p:sp>
        <p:nvSpPr>
          <p:cNvPr id="9" name="Основа для развития цифрового двойника">
            <a:extLst xmlns:a="http://schemas.openxmlformats.org/drawingml/2006/main">
              <a:ext uri="{FF2B5EF4-FFF2-40B4-BE49-F238E27FC236}">
                <a16:creationId xmlns:a16="http://schemas.microsoft.com/office/drawing/2014/main" id="{C71230B2-A91E-4265-9488-B89312B63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905500"/>
            <a:ext cx="581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00" b="0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600" b="0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1600" b="0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Основа для развития цифрового двойника</a:t>
            </a:r>
          </a:p>
        </p:txBody>
      </p:sp>
      <p:sp>
        <p:nvSpPr>
          <p:cNvPr id="10" name="13">
            <a:extLst xmlns:a="http://schemas.openxmlformats.org/drawingml/2006/main">
              <a:ext uri="{FF2B5EF4-FFF2-40B4-BE49-F238E27FC236}">
                <a16:creationId xmlns:a16="http://schemas.microsoft.com/office/drawing/2014/main" id="{A9964122-5F42-4D93-AE64-72AD4E56D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Необходимое условие такой работы:">
            <a:extLst xmlns:a="http://schemas.openxmlformats.org/drawingml/2006/main">
              <a:ext uri="{FF2B5EF4-FFF2-40B4-BE49-F238E27FC236}">
                <a16:creationId xmlns:a16="http://schemas.microsoft.com/office/drawing/2014/main" id="{3B7622F8-AF95-478C-9176-CB1A9348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Необходимое условие такой работы:</a:t>
            </a:r>
          </a:p>
        </p:txBody>
      </p:sp>
      <p:sp>
        <p:nvSpPr>
          <p:cNvPr id="2" name="Бессрочное централизованное&#10;хранение результа">
            <a:extLst xmlns:a="http://schemas.openxmlformats.org/drawingml/2006/main">
              <a:ext uri="{FF2B5EF4-FFF2-40B4-BE49-F238E27FC236}">
                <a16:creationId xmlns:a16="http://schemas.microsoft.com/office/drawing/2014/main" id="{746D93A5-67A3-4B68-96A7-B5C97899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28725"/>
            <a:ext cx="46672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2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Бессрочное централизованное</a:t>
            </a:r>
          </a:p>
          <a:p xmlns:a="http://schemas.openxmlformats.org/drawingml/2006/main">
            <a:pPr>
              <a:buNone/>
              <a:defRPr sz="22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хранение результатов</a:t>
            </a:r>
          </a:p>
          <a:p xmlns:a="http://schemas.openxmlformats.org/drawingml/2006/main">
            <a:pPr>
              <a:buNone/>
              <a:defRPr sz="22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сканирования ОКН</a:t>
            </a:r>
          </a:p>
          <a:p xmlns:a="http://schemas.openxmlformats.org/drawingml/2006/main">
            <a:pPr>
              <a:buNone/>
              <a:defRPr sz="22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на государственной</a:t>
            </a:r>
          </a:p>
          <a:p xmlns:a="http://schemas.openxmlformats.org/drawingml/2006/main">
            <a:pPr>
              <a:buNone/>
              <a:defRPr sz="22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инфраструктуре</a:t>
            </a:r>
          </a:p>
        </p:txBody>
      </p:sp>
      <p:sp>
        <p:nvSpPr>
          <p:cNvPr id="3" name="Регламентированный доступ&#10;для проектной отрас">
            <a:extLst xmlns:a="http://schemas.openxmlformats.org/drawingml/2006/main">
              <a:ext uri="{FF2B5EF4-FFF2-40B4-BE49-F238E27FC236}">
                <a16:creationId xmlns:a16="http://schemas.microsoft.com/office/drawing/2014/main" id="{2758CDB0-9D5B-43C7-915C-7CAAB1BD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4667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2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Регламентированный доступ</a:t>
            </a:r>
          </a:p>
          <a:p xmlns:a="http://schemas.openxmlformats.org/drawingml/2006/main">
            <a:pPr>
              <a:buNone/>
              <a:defRPr sz="22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2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для проектной отрасли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4CC583-D401-40B1-AFD9-0301546759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0388012f3468c"/>
          <a:stretch xmlns:a="http://schemas.openxmlformats.org/drawingml/2006/main"/>
        </p:blipFill>
        <p:spPr>
          <a:xfrm xmlns:a="http://schemas.openxmlformats.org/drawingml/2006/main">
            <a:off x="5432995" y="1362075"/>
            <a:ext cx="6126610" cy="3448050"/>
          </a:xfrm>
          <a:prstGeom xmlns:a="http://schemas.openxmlformats.org/drawingml/2006/main" prst="rect">
            <a:avLst/>
          </a:prstGeom>
        </p:spPr>
      </p:pic>
      <p:sp>
        <p:nvSpPr>
          <p:cNvPr id="5" name="Единые требования к составу,&#10;качеству, формат">
            <a:extLst xmlns:a="http://schemas.openxmlformats.org/drawingml/2006/main">
              <a:ext uri="{FF2B5EF4-FFF2-40B4-BE49-F238E27FC236}">
                <a16:creationId xmlns:a16="http://schemas.microsoft.com/office/drawing/2014/main" id="{23E1BD74-0166-4212-9843-41103DD0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57700"/>
            <a:ext cx="466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Единые требования к составу,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качеству, форматам</a:t>
            </a:r>
          </a:p>
          <a:p xmlns:a="http://schemas.openxmlformats.org/drawingml/2006/main">
            <a:pPr>
              <a:buNone/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 передаче данных</a:t>
            </a:r>
          </a:p>
        </p:txBody>
      </p:sp>
      <p:sp>
        <p:nvSpPr>
          <p:cNvPr id="6" name="Минкультуры и Минцифры:&#10;правила и инфраструкт">
            <a:extLst xmlns:a="http://schemas.openxmlformats.org/drawingml/2006/main">
              <a:ext uri="{FF2B5EF4-FFF2-40B4-BE49-F238E27FC236}">
                <a16:creationId xmlns:a16="http://schemas.microsoft.com/office/drawing/2014/main" id="{0E53CB77-01EC-4FB7-A246-E44C367E9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153025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20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Минкультуры и Минцифры:</a:t>
            </a:r>
          </a:p>
          <a:p xmlns:a="http://schemas.openxmlformats.org/drawingml/2006/main">
            <a:pPr>
              <a:buNone/>
              <a:defRPr sz="20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правила и инфраструктура хранения</a:t>
            </a:r>
          </a:p>
        </p:txBody>
      </p:sp>
      <p:sp>
        <p:nvSpPr>
          <p:cNvPr id="7" name="14">
            <a:extLst xmlns:a="http://schemas.openxmlformats.org/drawingml/2006/main">
              <a:ext uri="{FF2B5EF4-FFF2-40B4-BE49-F238E27FC236}">
                <a16:creationId xmlns:a16="http://schemas.microsoft.com/office/drawing/2014/main" id="{917D3193-10A8-4154-BED0-D67F6FA5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02B16F-C2DC-4A16-ADDE-53321B30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7810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def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141722"/>
                </a:solidFill>
                <a:latin typeface="Montserrat"/>
                <a:ea typeface="Montserrat"/>
                <a:cs typeface="Montserrat"/>
              </a:rPr>
              <a:t>Решения для вашего объекта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94B302-BE39-479F-8E11-F26F9A3534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91365b07924385"/>
          <a:srcRect xmlns:a="http://schemas.openxmlformats.org/drawingml/2006/main" l="2500" t="39000" r="2500" b="39000"/>
          <a:stretch xmlns:a="http://schemas.openxmlformats.org/drawingml/2006/main"/>
        </p:blipFill>
        <p:spPr>
          <a:xfrm xmlns:a="http://schemas.openxmlformats.org/drawingml/2006/main">
            <a:off x="8858250" y="333375"/>
            <a:ext cx="2667000" cy="61912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3104DA-40BF-4C3A-A98F-01E7EC8B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85900"/>
            <a:ext cx="723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Нужны точные исходные данные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041B46-5AA2-4DA4-AC23-9E2467A2E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723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Лазерное сканирование, обмеры и обследование.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55E06-6626-4918-AB49-0287BD0C7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14625"/>
            <a:ext cx="723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Нужна BIM-модель существующего здания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F7E75-8F98-4A53-A0DA-14C03D042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Обмерная модель по облаку точек</a:t>
            </a:r>
          </a:p>
          <a:p xmlns:a="http://schemas.openxmlformats.org/drawingml/2006/main">
            <a: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для проектирования и работы с объектом.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55005-2D66-49D0-9D3C-4C9EBBE05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723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737A5"/>
                </a:solidFill>
                <a:latin typeface="Roboto"/>
                <a:ea typeface="Roboto"/>
                <a:cs typeface="Roboto"/>
              </a:rPr>
              <a:t>Нужна документация для сохранения ОКН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B4941E-0D0A-4371-8C55-0F12CEF3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95825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Научно-проектная документация</a:t>
            </a:r>
          </a:p>
          <a:p xmlns:a="http://schemas.openxmlformats.org/drawingml/2006/main">
            <a:pPr>
              <a:defRPr sz="2000" b="0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0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и проектные решения.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F582B7-CA37-452F-8C0E-6BE06E8F0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53075"/>
            <a:ext cx="723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Пришлите задачу и материалы объекта —</a:t>
            </a:r>
          </a:p>
          <a:p xmlns:a="http://schemas.openxmlformats.org/drawingml/2006/main">
            <a:pPr>
              <a:defRPr sz="2000" b="1">
                <a:solidFill>
                  <a:srgbClr val="AE1685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AE1685"/>
                </a:solidFill>
                <a:latin typeface="Roboto"/>
                <a:ea typeface="Roboto"/>
                <a:cs typeface="Roboto"/>
              </a:rPr>
              <a:t>обсудим подход и состав работ.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386C1D-79E4-4FE7-8F8C-B07FE9974F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c12ba1ca547bc"/>
          <a:stretch xmlns:a="http://schemas.openxmlformats.org/drawingml/2006/main"/>
        </p:blipFill>
        <p:spPr>
          <a:xfrm xmlns:a="http://schemas.openxmlformats.org/drawingml/2006/main">
            <a:off x="8610600" y="14382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776393-1B12-46F2-A011-B9D60D57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200525"/>
            <a:ext cx="295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6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Сохранить контакт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3E4069-62B3-4BC6-81F7-1A48954C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686300"/>
            <a:ext cx="3286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2000" b="1">
                <a:solidFill>
                  <a:srgbClr val="141722"/>
                </a:solidFill>
                <a:latin typeface="Roboto"/>
                <a:ea typeface="Roboto"/>
                <a:cs typeface="Roboto"/>
              </a:defRPr>
            </a:pPr>
            <a:r>
              <a:rPr sz="2000" b="1">
                <a:solidFill>
                  <a:srgbClr val="141722"/>
                </a:solidFill>
                <a:latin typeface="Roboto"/>
                <a:ea typeface="Roboto"/>
                <a:cs typeface="Roboto"/>
              </a:rPr>
              <a:t>Александр Лапыгин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E157F3-CBEC-4D0E-ABCE-0B5C743B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67300"/>
            <a:ext cx="3286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1400" b="0">
                <a:solidFill>
                  <a:srgbClr val="5C6170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5C6170"/>
                </a:solidFill>
                <a:latin typeface="Roboto"/>
                <a:ea typeface="Roboto"/>
                <a:cs typeface="Roboto"/>
              </a:rPr>
              <a:t>Генеральный директор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50218-9D56-4C8F-B748-985162C9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429250"/>
            <a:ext cx="328612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00" b="0">
                <a:solidFill>
                  <a:srgbClr val="1737A5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1600" b="0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600" b="0">
                <a:solidFill>
                  <a:srgbClr val="1737A5"/>
                </a:solidFill>
                <a:latin typeface="Roboto"/>
                <a:ea typeface="Roboto"/>
                <a:cs typeface="Roboto"/>
              </a:rPr>
              <a:t>aal@roseco.net</a:t>
            </a:r>
          </a:p>
          <a:p xmlns:a="http://schemas.openxmlformats.org/drawingml/2006/main">
            <a:pPr>
              <a:defRPr sz="1600" b="0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600" b="0">
                <a:solidFill>
                  <a:srgbClr val="1737A5"/>
                </a:solidFill>
                <a:latin typeface="Roboto"/>
                <a:ea typeface="Roboto"/>
                <a:cs typeface="Roboto"/>
              </a:rPr>
              <a:t>+7-921-651-57-14</a:t>
            </a:r>
          </a:p>
          <a:p xmlns:a="http://schemas.openxmlformats.org/drawingml/2006/main">
            <a:pPr>
              <a:defRPr sz="1600" b="0">
                <a:solidFill>
                  <a:srgbClr val="1737A5"/>
                </a:solidFill>
                <a:latin typeface="Roboto"/>
                <a:ea typeface="Roboto"/>
                <a:cs typeface="Roboto"/>
              </a:defRPr>
            </a:pPr>
            <a:r>
              <a:rPr sz="1600" b="0">
                <a:solidFill>
                  <a:srgbClr val="1737A5"/>
                </a:solidFill>
                <a:latin typeface="Roboto"/>
                <a:ea typeface="Roboto"/>
                <a:cs typeface="Roboto"/>
              </a:rPr>
              <a:t>roseco.net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D596B-EFA5-466D-BC60-C39C616D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5795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defRPr sz="14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2337553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СПАСИБО ЗА&#10;ВНИМАНИЕ!">
            <a:extLst xmlns:a="http://schemas.openxmlformats.org/drawingml/2006/main">
              <a:ext uri="{FF2B5EF4-FFF2-40B4-BE49-F238E27FC236}">
                <a16:creationId xmlns:a16="http://schemas.microsoft.com/office/drawing/2014/main" id="{F9F1BDC6-9A1E-4C87-B045-3069AC1A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81300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defPPr>
          </a:lstStyle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СПАСИБО ЗА</a:t>
            </a:r>
          </a:p>
          <a:p xmlns:a="http://schemas.openxmlformats.org/drawingml/2006/main">
            <a:pPr>
              <a:buNone/>
              <a:def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2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ВНИМАНИЕ!</a:t>
            </a:r>
          </a:p>
        </p:txBody>
      </p:sp>
      <p:sp>
        <p:nvSpPr>
          <p:cNvPr id="2" name="Александр Лапыгин&#10;Генеральный директор&#10;ООО «Р">
            <a:extLst xmlns:a="http://schemas.openxmlformats.org/drawingml/2006/main">
              <a:ext uri="{FF2B5EF4-FFF2-40B4-BE49-F238E27FC236}">
                <a16:creationId xmlns:a16="http://schemas.microsoft.com/office/drawing/2014/main" id="{5FB1B0CB-5014-4A2F-A352-CD7934693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5905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defPPr>
          </a:lstStyle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Александр Лапыгин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Генеральный директор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ООО «РУСЭКО-СТРОЙПРОЕКТ»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aal@roseco.net</a:t>
            </a:r>
          </a:p>
          <a:p xmlns:a="http://schemas.openxmlformats.org/drawingml/2006/main">
            <a:pPr>
              <a:buNone/>
              <a:defRPr sz="1400" b="0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1400" b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+7-921-651-57-14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D269EE-B973-4EA6-8099-3711DE3B3A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55ffb1b254fe1"/>
          <a:srcRect xmlns:a="http://schemas.openxmlformats.org/drawingml/2006/main" l="3125" t="4167" r="61719" b="69444"/>
          <a:stretch xmlns:a="http://schemas.openxmlformats.org/drawingml/2006/main"/>
        </p:blipFill>
        <p:spPr>
          <a:xfrm xmlns:a="http://schemas.openxmlformats.org/drawingml/2006/main">
            <a:off x="381000" y="285750"/>
            <a:ext cx="4286250" cy="180975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B091C-76E4-4992-90C9-1088C8C76D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fbd1f586c4e63"/>
          <a:srcRect xmlns:a="http://schemas.openxmlformats.org/drawingml/2006/main" l="2500" t="39000" r="2500" b="39000"/>
          <a:stretch xmlns:a="http://schemas.openxmlformats.org/drawingml/2006/main"/>
        </p:blipFill>
        <p:spPr>
          <a:xfrm xmlns:a="http://schemas.openxmlformats.org/drawingml/2006/main">
            <a:off x="5048250" y="428625"/>
            <a:ext cx="2571750" cy="6000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49441"/>
      </p:ext>
    </p:extLst>
  </p:cSld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ubuntu"/>
        <a:ea typeface=""/>
        <a:cs typeface=""/>
      </a:majorFont>
      <a:minorFont>
        <a:latin typeface="ubuntu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2026-10-12T00:32:18.7280000Z</dcterms:created>
  <dcterms:modified xsi:type="dcterms:W3CDTF">2026-10-12T00:32:18.7280000Z</dcterms:modified>
</coreProperties>
</file>